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1" r:id="rId6"/>
    <p:sldMasterId id="2147483863" r:id="rId7"/>
    <p:sldMasterId id="2147483817" r:id="rId8"/>
    <p:sldMasterId id="2147483927" r:id="rId9"/>
  </p:sldMasterIdLst>
  <p:notesMasterIdLst>
    <p:notesMasterId r:id="rId20"/>
  </p:notesMasterIdLst>
  <p:handoutMasterIdLst>
    <p:handoutMasterId r:id="rId21"/>
  </p:handoutMasterIdLst>
  <p:sldIdLst>
    <p:sldId id="256" r:id="rId10"/>
    <p:sldId id="305" r:id="rId11"/>
    <p:sldId id="327" r:id="rId12"/>
    <p:sldId id="330" r:id="rId13"/>
    <p:sldId id="331" r:id="rId14"/>
    <p:sldId id="328" r:id="rId15"/>
    <p:sldId id="329" r:id="rId16"/>
    <p:sldId id="332" r:id="rId17"/>
    <p:sldId id="304" r:id="rId18"/>
    <p:sldId id="31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F0FE"/>
    <a:srgbClr val="060645"/>
    <a:srgbClr val="FFD7FD"/>
    <a:srgbClr val="FF8A76"/>
    <a:srgbClr val="FFB4FF"/>
    <a:srgbClr val="D6FFF2"/>
    <a:srgbClr val="CAD2FF"/>
    <a:srgbClr val="FEE3E9"/>
    <a:srgbClr val="4F9AE9"/>
    <a:srgbClr val="8AFF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73116" autoAdjust="0"/>
  </p:normalViewPr>
  <p:slideViewPr>
    <p:cSldViewPr snapToGrid="0">
      <p:cViewPr varScale="1">
        <p:scale>
          <a:sx n="62" d="100"/>
          <a:sy n="62" d="100"/>
        </p:scale>
        <p:origin x="1478" y="173"/>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03/05/2023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5/3/2023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t>
            </a:r>
            <a:r>
              <a:rPr lang="en-GB" dirty="0" err="1"/>
              <a:t>rashid</a:t>
            </a:r>
            <a:r>
              <a:rPr lang="en-GB" dirty="0"/>
              <a:t>, Ahmad (2022): Covid Chronicles: Graffiti art in Birmingham. The Open University. Figure. https://doi.org/10.21954/ou.rd.13005395.v2</a:t>
            </a:r>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1403712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26378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172595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358012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362449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195105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255231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3445707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5/3/2023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doi.org/10.21954/ou.rd.12554558.v1" TargetMode="Externa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doi.org/10.21954/ou.rd.15173355.v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21954/ou.rd.14130047.v1"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ordo.open.ac.uk/cov19chronicl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doi.org/10.21954/ou.rd.21587688.v2" TargetMode="External"/><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hyperlink" Target="https://doi.org/10.21954/ou.rd.16850380.v1"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9.xml.rels><?xml version="1.0" encoding="UTF-8" standalone="yes"?>
<Relationships xmlns="http://schemas.openxmlformats.org/package/2006/relationships"><Relationship Id="rId3" Type="http://schemas.openxmlformats.org/officeDocument/2006/relationships/hyperlink" Target="mailto:library-research-support@open.ac.uk" TargetMode="External"/><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hyperlink" Target="https://cov19chronicl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sz="4800" dirty="0"/>
              <a:t>Covid Chronicles at the Open University</a:t>
            </a:r>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a:xfrm>
            <a:off x="408208" y="2706360"/>
            <a:ext cx="5557584" cy="1305402"/>
          </a:xfrm>
        </p:spPr>
        <p:txBody>
          <a:bodyPr/>
          <a:lstStyle/>
          <a:p>
            <a:r>
              <a:rPr lang="en-GB" sz="2400" dirty="0"/>
              <a:t>How data sharing has given marginalised communities a voice</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dirty="0"/>
              <a:t>Isabel Chadwick	</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dirty="0"/>
              <a:t>Open University Library Services	</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fld id="{623563FC-FFF7-4A80-98CC-000401C7297E}" type="datetime2">
              <a:rPr lang="en-GB"/>
              <a:t>Wednesday, 03 May 2023</a:t>
            </a:fld>
            <a:endParaRPr lang="en-GB" dirty="0"/>
          </a:p>
        </p:txBody>
      </p:sp>
      <p:pic>
        <p:nvPicPr>
          <p:cNvPr id="4" name="Picture Placeholder 3" descr="A picture containing text, colorful, graffiti, painted&#10;&#10;Description automatically generated">
            <a:extLst>
              <a:ext uri="{FF2B5EF4-FFF2-40B4-BE49-F238E27FC236}">
                <a16:creationId xmlns:a16="http://schemas.microsoft.com/office/drawing/2014/main" id="{C2D423DC-A88B-1CA4-0FCF-5CE89CDB192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355" b="8355"/>
          <a:stretch>
            <a:fillRect/>
          </a:stretch>
        </p:blipFill>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About the Open University</a:t>
            </a:r>
          </a:p>
        </p:txBody>
      </p:sp>
      <p:pic>
        <p:nvPicPr>
          <p:cNvPr id="1026" name="Picture 2" descr="Open University Library">
            <a:extLst>
              <a:ext uri="{FF2B5EF4-FFF2-40B4-BE49-F238E27FC236}">
                <a16:creationId xmlns:a16="http://schemas.microsoft.com/office/drawing/2014/main" id="{6EFA0CFA-A830-2EC9-C22D-3AAE7C433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909" y="1211958"/>
            <a:ext cx="8880691" cy="4434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23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Covid Chronicles from the Margins</a:t>
            </a:r>
          </a:p>
          <a:p>
            <a:r>
              <a:rPr lang="en-GB" b="0" dirty="0">
                <a:latin typeface="+mn-lt"/>
              </a:rPr>
              <a:t>About the project</a:t>
            </a:r>
          </a:p>
        </p:txBody>
      </p:sp>
      <p:grpSp>
        <p:nvGrpSpPr>
          <p:cNvPr id="4" name="Group 3">
            <a:extLst>
              <a:ext uri="{FF2B5EF4-FFF2-40B4-BE49-F238E27FC236}">
                <a16:creationId xmlns:a16="http://schemas.microsoft.com/office/drawing/2014/main" id="{A684FA37-7A0E-51A4-DC82-48FFE21F4CA8}"/>
              </a:ext>
              <a:ext uri="{C183D7F6-B498-43B3-948B-1728B52AA6E4}">
                <adec:decorative xmlns:adec="http://schemas.microsoft.com/office/drawing/2017/decorative" val="1"/>
              </a:ext>
            </a:extLst>
          </p:cNvPr>
          <p:cNvGrpSpPr/>
          <p:nvPr/>
        </p:nvGrpSpPr>
        <p:grpSpPr>
          <a:xfrm>
            <a:off x="396206" y="1685860"/>
            <a:ext cx="1018939" cy="509531"/>
            <a:chOff x="3299703" y="548246"/>
            <a:chExt cx="2024952" cy="1012596"/>
          </a:xfrm>
        </p:grpSpPr>
        <p:pic>
          <p:nvPicPr>
            <p:cNvPr id="5" name="Picture 4">
              <a:extLst>
                <a:ext uri="{FF2B5EF4-FFF2-40B4-BE49-F238E27FC236}">
                  <a16:creationId xmlns:a16="http://schemas.microsoft.com/office/drawing/2014/main" id="{72FE0425-EEDE-2F3F-E022-995264DC78F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6" name="Picture 5">
              <a:extLst>
                <a:ext uri="{FF2B5EF4-FFF2-40B4-BE49-F238E27FC236}">
                  <a16:creationId xmlns:a16="http://schemas.microsoft.com/office/drawing/2014/main" id="{BFDC1015-BDE0-AAD3-8952-57F3FB1D6A2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7" name="Group 6">
            <a:extLst>
              <a:ext uri="{FF2B5EF4-FFF2-40B4-BE49-F238E27FC236}">
                <a16:creationId xmlns:a16="http://schemas.microsoft.com/office/drawing/2014/main" id="{018ABB14-970E-4153-A046-08C35A12160E}"/>
              </a:ext>
              <a:ext uri="{C183D7F6-B498-43B3-948B-1728B52AA6E4}">
                <adec:decorative xmlns:adec="http://schemas.microsoft.com/office/drawing/2017/decorative" val="1"/>
              </a:ext>
            </a:extLst>
          </p:cNvPr>
          <p:cNvGrpSpPr/>
          <p:nvPr/>
        </p:nvGrpSpPr>
        <p:grpSpPr>
          <a:xfrm rot="10800000">
            <a:off x="4748330" y="5418500"/>
            <a:ext cx="1018939" cy="509531"/>
            <a:chOff x="3299703" y="548246"/>
            <a:chExt cx="2024952" cy="1012596"/>
          </a:xfrm>
        </p:grpSpPr>
        <p:pic>
          <p:nvPicPr>
            <p:cNvPr id="8" name="Picture 7">
              <a:extLst>
                <a:ext uri="{FF2B5EF4-FFF2-40B4-BE49-F238E27FC236}">
                  <a16:creationId xmlns:a16="http://schemas.microsoft.com/office/drawing/2014/main" id="{7DF15833-D888-C63C-FD99-76829C3549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0CFCB07F-37AF-FDD4-BC4F-195F9A84A29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0" name="TextBox 9">
            <a:extLst>
              <a:ext uri="{FF2B5EF4-FFF2-40B4-BE49-F238E27FC236}">
                <a16:creationId xmlns:a16="http://schemas.microsoft.com/office/drawing/2014/main" id="{E737E187-8256-AEA1-AA0D-D72463416858}"/>
              </a:ext>
            </a:extLst>
          </p:cNvPr>
          <p:cNvSpPr txBox="1"/>
          <p:nvPr/>
        </p:nvSpPr>
        <p:spPr>
          <a:xfrm>
            <a:off x="396206" y="2195391"/>
            <a:ext cx="6023955" cy="3477875"/>
          </a:xfrm>
          <a:prstGeom prst="rect">
            <a:avLst/>
          </a:prstGeom>
          <a:noFill/>
        </p:spPr>
        <p:txBody>
          <a:bodyPr wrap="square" rtlCol="0">
            <a:spAutoFit/>
          </a:bodyPr>
          <a:lstStyle/>
          <a:p>
            <a:r>
              <a:rPr lang="en-GB" sz="2000" dirty="0"/>
              <a:t>Cov19: Chronicles from the Margins investigates how diverse migrant groups (asylum-seekers, refugees, migrant workers and undocumented people) are responding to COVID-19. Those of us who have experienced persecution, war and flight have already had to adapt to radically new circumstances and deal with adversity, marginalization and racism. Detention, long periods of confinement and restricted movement are not new.</a:t>
            </a:r>
          </a:p>
        </p:txBody>
      </p:sp>
      <p:pic>
        <p:nvPicPr>
          <p:cNvPr id="18" name="Picture 17" descr="A drawing on a piece of paper&#10;&#10;Description automatically generated with low confidence">
            <a:extLst>
              <a:ext uri="{FF2B5EF4-FFF2-40B4-BE49-F238E27FC236}">
                <a16:creationId xmlns:a16="http://schemas.microsoft.com/office/drawing/2014/main" id="{B934C358-A57C-0D67-94A8-4AF108F7C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0161" y="1175544"/>
            <a:ext cx="5605064" cy="4203798"/>
          </a:xfrm>
          <a:prstGeom prst="rect">
            <a:avLst/>
          </a:prstGeom>
        </p:spPr>
      </p:pic>
      <p:sp>
        <p:nvSpPr>
          <p:cNvPr id="20" name="TextBox 19">
            <a:extLst>
              <a:ext uri="{FF2B5EF4-FFF2-40B4-BE49-F238E27FC236}">
                <a16:creationId xmlns:a16="http://schemas.microsoft.com/office/drawing/2014/main" id="{838D4C53-AAAD-A38B-581D-AD350B3085BF}"/>
              </a:ext>
            </a:extLst>
          </p:cNvPr>
          <p:cNvSpPr txBox="1"/>
          <p:nvPr/>
        </p:nvSpPr>
        <p:spPr>
          <a:xfrm>
            <a:off x="6420161" y="5379342"/>
            <a:ext cx="5605064" cy="830997"/>
          </a:xfrm>
          <a:prstGeom prst="rect">
            <a:avLst/>
          </a:prstGeom>
          <a:noFill/>
        </p:spPr>
        <p:txBody>
          <a:bodyPr wrap="square">
            <a:spAutoFit/>
          </a:bodyPr>
          <a:lstStyle/>
          <a:p>
            <a:r>
              <a:rPr lang="en-GB" sz="1600" dirty="0"/>
              <a:t>author, anonymous; Williams, Jeni (2022): Covid Chronicles: Confinement. The Open University. Figure. </a:t>
            </a:r>
            <a:r>
              <a:rPr lang="en-GB" sz="1600" dirty="0">
                <a:hlinkClick r:id="rId5"/>
              </a:rPr>
              <a:t>https://doi.org/10.21954/ou.rd.12554558.v1</a:t>
            </a:r>
            <a:r>
              <a:rPr lang="en-GB" sz="1600" dirty="0"/>
              <a:t> </a:t>
            </a:r>
          </a:p>
        </p:txBody>
      </p:sp>
    </p:spTree>
    <p:extLst>
      <p:ext uri="{BB962C8B-B14F-4D97-AF65-F5344CB8AC3E}">
        <p14:creationId xmlns:p14="http://schemas.microsoft.com/office/powerpoint/2010/main" val="346640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a:xfrm>
            <a:off x="302704" y="280018"/>
            <a:ext cx="10766703" cy="497161"/>
          </a:xfrm>
        </p:spPr>
        <p:txBody>
          <a:bodyPr/>
          <a:lstStyle/>
          <a:p>
            <a:r>
              <a:rPr lang="en-GB" dirty="0"/>
              <a:t>Covid Chronicles from the Margins</a:t>
            </a:r>
          </a:p>
          <a:p>
            <a:r>
              <a:rPr lang="en-GB" b="0" dirty="0">
                <a:latin typeface="+mn-lt"/>
              </a:rPr>
              <a:t>How the project team used Figshare</a:t>
            </a:r>
          </a:p>
        </p:txBody>
      </p:sp>
      <p:sp>
        <p:nvSpPr>
          <p:cNvPr id="15" name="TextBox 14">
            <a:extLst>
              <a:ext uri="{FF2B5EF4-FFF2-40B4-BE49-F238E27FC236}">
                <a16:creationId xmlns:a16="http://schemas.microsoft.com/office/drawing/2014/main" id="{1351F966-FD44-114A-C5A3-6EE0D51BAC56}"/>
              </a:ext>
            </a:extLst>
          </p:cNvPr>
          <p:cNvSpPr txBox="1"/>
          <p:nvPr/>
        </p:nvSpPr>
        <p:spPr>
          <a:xfrm>
            <a:off x="203850" y="1810275"/>
            <a:ext cx="5208410" cy="2523768"/>
          </a:xfrm>
          <a:prstGeom prst="rect">
            <a:avLst/>
          </a:prstGeom>
          <a:noFill/>
        </p:spPr>
        <p:txBody>
          <a:bodyPr wrap="square" rtlCol="0">
            <a:spAutoFit/>
          </a:bodyPr>
          <a:lstStyle/>
          <a:p>
            <a:r>
              <a:rPr lang="en-GB" sz="2000" b="1" dirty="0"/>
              <a:t>Figshare projects </a:t>
            </a:r>
            <a:r>
              <a:rPr lang="en-GB" sz="2000" dirty="0"/>
              <a:t> </a:t>
            </a:r>
          </a:p>
          <a:p>
            <a:pPr marL="342900" indent="-342900">
              <a:buFont typeface="Arial" panose="020B0604020202020204" pitchFamily="34" charset="0"/>
              <a:buChar char="•"/>
            </a:pPr>
            <a:r>
              <a:rPr lang="en-GB" sz="2000" dirty="0"/>
              <a:t>lots of collaborators across the world</a:t>
            </a:r>
          </a:p>
          <a:p>
            <a:pPr marL="342900" indent="-342900">
              <a:buFont typeface="Arial" panose="020B0604020202020204" pitchFamily="34" charset="0"/>
              <a:buChar char="•"/>
            </a:pPr>
            <a:r>
              <a:rPr lang="en-GB" sz="2000" dirty="0"/>
              <a:t>many with only mobile phone technology</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endParaRPr lang="en-GB" dirty="0"/>
          </a:p>
        </p:txBody>
      </p:sp>
      <p:pic>
        <p:nvPicPr>
          <p:cNvPr id="17" name="Picture 16" descr="A group of people wearing colorful clothing&#10;&#10;Description automatically generated with low confidence">
            <a:extLst>
              <a:ext uri="{FF2B5EF4-FFF2-40B4-BE49-F238E27FC236}">
                <a16:creationId xmlns:a16="http://schemas.microsoft.com/office/drawing/2014/main" id="{1AB643BC-2C5F-9487-FB2A-7FD7F334D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470454"/>
            <a:ext cx="6561555" cy="4473146"/>
          </a:xfrm>
          <a:prstGeom prst="rect">
            <a:avLst/>
          </a:prstGeom>
        </p:spPr>
      </p:pic>
      <p:sp>
        <p:nvSpPr>
          <p:cNvPr id="19" name="TextBox 18">
            <a:extLst>
              <a:ext uri="{FF2B5EF4-FFF2-40B4-BE49-F238E27FC236}">
                <a16:creationId xmlns:a16="http://schemas.microsoft.com/office/drawing/2014/main" id="{023D7375-1AC6-42B9-DF88-D2FBD78F974D}"/>
              </a:ext>
            </a:extLst>
          </p:cNvPr>
          <p:cNvSpPr txBox="1"/>
          <p:nvPr/>
        </p:nvSpPr>
        <p:spPr>
          <a:xfrm>
            <a:off x="5257799" y="5943600"/>
            <a:ext cx="6703541" cy="738664"/>
          </a:xfrm>
          <a:prstGeom prst="rect">
            <a:avLst/>
          </a:prstGeom>
          <a:noFill/>
        </p:spPr>
        <p:txBody>
          <a:bodyPr wrap="square">
            <a:spAutoFit/>
          </a:bodyPr>
          <a:lstStyle/>
          <a:p>
            <a:r>
              <a:rPr lang="en-GB" sz="1400" dirty="0"/>
              <a:t>Gillespie, Marie; Charlesworth, Amy (2022): Locked In: The (In)Visibility of Migrant Domestic Workers during Covid-19. The Open University. Dataset. </a:t>
            </a:r>
            <a:r>
              <a:rPr lang="en-GB" sz="1400" dirty="0">
                <a:hlinkClick r:id="rId4"/>
              </a:rPr>
              <a:t>https://doi.org/10.21954/ou.rd.15173355.v1</a:t>
            </a:r>
            <a:r>
              <a:rPr lang="en-GB" sz="1400" dirty="0"/>
              <a:t> </a:t>
            </a:r>
          </a:p>
        </p:txBody>
      </p:sp>
    </p:spTree>
    <p:extLst>
      <p:ext uri="{BB962C8B-B14F-4D97-AF65-F5344CB8AC3E}">
        <p14:creationId xmlns:p14="http://schemas.microsoft.com/office/powerpoint/2010/main" val="91480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a:xfrm>
            <a:off x="302704" y="280018"/>
            <a:ext cx="10766703" cy="497161"/>
          </a:xfrm>
        </p:spPr>
        <p:txBody>
          <a:bodyPr/>
          <a:lstStyle/>
          <a:p>
            <a:r>
              <a:rPr lang="en-GB" dirty="0"/>
              <a:t>Covid Chronicles from the Margins</a:t>
            </a:r>
          </a:p>
          <a:p>
            <a:r>
              <a:rPr lang="en-GB" b="0" dirty="0">
                <a:latin typeface="+mn-lt"/>
              </a:rPr>
              <a:t>How the project team used Figshare</a:t>
            </a:r>
          </a:p>
        </p:txBody>
      </p:sp>
      <p:sp>
        <p:nvSpPr>
          <p:cNvPr id="14" name="TextBox 13">
            <a:extLst>
              <a:ext uri="{FF2B5EF4-FFF2-40B4-BE49-F238E27FC236}">
                <a16:creationId xmlns:a16="http://schemas.microsoft.com/office/drawing/2014/main" id="{B9E9A01B-D4E7-2676-0080-7490C87224CD}"/>
              </a:ext>
            </a:extLst>
          </p:cNvPr>
          <p:cNvSpPr txBox="1"/>
          <p:nvPr/>
        </p:nvSpPr>
        <p:spPr>
          <a:xfrm>
            <a:off x="7685903" y="5704358"/>
            <a:ext cx="4325768" cy="954107"/>
          </a:xfrm>
          <a:prstGeom prst="rect">
            <a:avLst/>
          </a:prstGeom>
          <a:noFill/>
        </p:spPr>
        <p:txBody>
          <a:bodyPr wrap="square">
            <a:spAutoFit/>
          </a:bodyPr>
          <a:lstStyle/>
          <a:p>
            <a:r>
              <a:rPr lang="en-GB" sz="1400" dirty="0" err="1"/>
              <a:t>Durrani</a:t>
            </a:r>
            <a:r>
              <a:rPr lang="en-GB" sz="1400" dirty="0"/>
              <a:t>, </a:t>
            </a:r>
            <a:r>
              <a:rPr lang="en-GB" sz="1400" dirty="0" err="1"/>
              <a:t>Sweeta</a:t>
            </a:r>
            <a:r>
              <a:rPr lang="en-GB" sz="1400" dirty="0"/>
              <a:t> (2022): Covid Chronicles: They Let Us Go and We Hugged Each Other Tighter. The Open University. Figure. </a:t>
            </a:r>
            <a:r>
              <a:rPr lang="en-GB" sz="1400" dirty="0">
                <a:hlinkClick r:id="rId3"/>
              </a:rPr>
              <a:t>https://doi.org/10.21954/ou.rd.14130047.v1</a:t>
            </a:r>
            <a:r>
              <a:rPr lang="en-GB" sz="1400" dirty="0"/>
              <a:t> </a:t>
            </a:r>
          </a:p>
        </p:txBody>
      </p:sp>
      <p:sp>
        <p:nvSpPr>
          <p:cNvPr id="15" name="TextBox 14">
            <a:extLst>
              <a:ext uri="{FF2B5EF4-FFF2-40B4-BE49-F238E27FC236}">
                <a16:creationId xmlns:a16="http://schemas.microsoft.com/office/drawing/2014/main" id="{1351F966-FD44-114A-C5A3-6EE0D51BAC56}"/>
              </a:ext>
            </a:extLst>
          </p:cNvPr>
          <p:cNvSpPr txBox="1"/>
          <p:nvPr/>
        </p:nvSpPr>
        <p:spPr>
          <a:xfrm>
            <a:off x="203850" y="1810275"/>
            <a:ext cx="5208410" cy="2523768"/>
          </a:xfrm>
          <a:prstGeom prst="rect">
            <a:avLst/>
          </a:prstGeom>
          <a:noFill/>
        </p:spPr>
        <p:txBody>
          <a:bodyPr wrap="square" rtlCol="0">
            <a:spAutoFit/>
          </a:bodyPr>
          <a:lstStyle/>
          <a:p>
            <a:r>
              <a:rPr lang="en-GB" sz="2000" b="1" dirty="0"/>
              <a:t>Publishing data</a:t>
            </a:r>
          </a:p>
          <a:p>
            <a:pPr marL="342900" indent="-342900">
              <a:buFont typeface="Arial" panose="020B0604020202020204" pitchFamily="34" charset="0"/>
              <a:buChar char="•"/>
            </a:pPr>
            <a:r>
              <a:rPr lang="en-GB" sz="2000" dirty="0"/>
              <a:t>Often much later than initial upload to Figshare</a:t>
            </a:r>
          </a:p>
          <a:p>
            <a:pPr marL="342900" indent="-342900">
              <a:buFont typeface="Arial" panose="020B0604020202020204" pitchFamily="34" charset="0"/>
              <a:buChar char="•"/>
            </a:pPr>
            <a:r>
              <a:rPr lang="en-GB" sz="2000" dirty="0"/>
              <a:t>Some members of the team had left the project – ownership issues</a:t>
            </a:r>
          </a:p>
          <a:p>
            <a:pPr marL="342900" indent="-342900">
              <a:buFont typeface="Arial" panose="020B0604020202020204" pitchFamily="34" charset="0"/>
              <a:buChar char="•"/>
            </a:pPr>
            <a:r>
              <a:rPr lang="en-GB" sz="2000" dirty="0"/>
              <a:t>Quality of metadata after delay</a:t>
            </a:r>
          </a:p>
          <a:p>
            <a:pPr marL="342900" indent="-342900">
              <a:buFont typeface="Arial" panose="020B0604020202020204" pitchFamily="34" charset="0"/>
              <a:buChar char="•"/>
            </a:pPr>
            <a:r>
              <a:rPr lang="en-GB" sz="2000" dirty="0"/>
              <a:t>Copyright, GDPR, Ethics!!!</a:t>
            </a:r>
          </a:p>
          <a:p>
            <a:endParaRPr lang="en-GB" dirty="0"/>
          </a:p>
        </p:txBody>
      </p:sp>
      <p:pic>
        <p:nvPicPr>
          <p:cNvPr id="4" name="Picture 3">
            <a:extLst>
              <a:ext uri="{FF2B5EF4-FFF2-40B4-BE49-F238E27FC236}">
                <a16:creationId xmlns:a16="http://schemas.microsoft.com/office/drawing/2014/main" id="{2DAF914E-DDAF-6DB8-0E1B-EB22E201B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5903" y="145792"/>
            <a:ext cx="3704263" cy="5558566"/>
          </a:xfrm>
          <a:prstGeom prst="rect">
            <a:avLst/>
          </a:prstGeom>
        </p:spPr>
      </p:pic>
    </p:spTree>
    <p:extLst>
      <p:ext uri="{BB962C8B-B14F-4D97-AF65-F5344CB8AC3E}">
        <p14:creationId xmlns:p14="http://schemas.microsoft.com/office/powerpoint/2010/main" val="138546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Covid Chronicles from the Margins</a:t>
            </a:r>
          </a:p>
          <a:p>
            <a:r>
              <a:rPr lang="en-GB" b="0" dirty="0">
                <a:latin typeface="+mn-lt"/>
              </a:rPr>
              <a:t>Setting up a subgroup</a:t>
            </a:r>
          </a:p>
        </p:txBody>
      </p:sp>
      <p:pic>
        <p:nvPicPr>
          <p:cNvPr id="16" name="Picture 15">
            <a:extLst>
              <a:ext uri="{FF2B5EF4-FFF2-40B4-BE49-F238E27FC236}">
                <a16:creationId xmlns:a16="http://schemas.microsoft.com/office/drawing/2014/main" id="{DC5B7D10-227F-A08B-DA18-D60A5A9B656C}"/>
              </a:ext>
            </a:extLst>
          </p:cNvPr>
          <p:cNvPicPr>
            <a:picLocks noChangeAspect="1"/>
          </p:cNvPicPr>
          <p:nvPr/>
        </p:nvPicPr>
        <p:blipFill>
          <a:blip r:embed="rId3"/>
          <a:stretch>
            <a:fillRect/>
          </a:stretch>
        </p:blipFill>
        <p:spPr>
          <a:xfrm>
            <a:off x="1922487" y="1742301"/>
            <a:ext cx="8347026" cy="4061722"/>
          </a:xfrm>
          <a:prstGeom prst="rect">
            <a:avLst/>
          </a:prstGeom>
        </p:spPr>
      </p:pic>
      <p:sp>
        <p:nvSpPr>
          <p:cNvPr id="18" name="TextBox 17">
            <a:extLst>
              <a:ext uri="{FF2B5EF4-FFF2-40B4-BE49-F238E27FC236}">
                <a16:creationId xmlns:a16="http://schemas.microsoft.com/office/drawing/2014/main" id="{E02430A0-8609-F002-564B-971B6FBC343B}"/>
              </a:ext>
            </a:extLst>
          </p:cNvPr>
          <p:cNvSpPr txBox="1"/>
          <p:nvPr/>
        </p:nvSpPr>
        <p:spPr>
          <a:xfrm>
            <a:off x="3790436" y="5916822"/>
            <a:ext cx="6122772" cy="369332"/>
          </a:xfrm>
          <a:prstGeom prst="rect">
            <a:avLst/>
          </a:prstGeom>
          <a:noFill/>
        </p:spPr>
        <p:txBody>
          <a:bodyPr wrap="square">
            <a:spAutoFit/>
          </a:bodyPr>
          <a:lstStyle/>
          <a:p>
            <a:r>
              <a:rPr lang="en-GB" dirty="0">
                <a:hlinkClick r:id="rId4"/>
              </a:rPr>
              <a:t>https://ordo.open.ac.uk/cov19chronicles</a:t>
            </a:r>
            <a:r>
              <a:rPr lang="en-GB" dirty="0"/>
              <a:t> </a:t>
            </a:r>
          </a:p>
        </p:txBody>
      </p:sp>
    </p:spTree>
    <p:extLst>
      <p:ext uri="{BB962C8B-B14F-4D97-AF65-F5344CB8AC3E}">
        <p14:creationId xmlns:p14="http://schemas.microsoft.com/office/powerpoint/2010/main" val="395513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p:txBody>
          <a:bodyPr/>
          <a:lstStyle/>
          <a:p>
            <a:r>
              <a:rPr lang="en-GB" dirty="0"/>
              <a:t>Covid Chronicles from the Margins</a:t>
            </a:r>
          </a:p>
          <a:p>
            <a:r>
              <a:rPr lang="en-GB" b="0" dirty="0">
                <a:latin typeface="+mn-lt"/>
              </a:rPr>
              <a:t>Impact of data sharing</a:t>
            </a:r>
          </a:p>
        </p:txBody>
      </p:sp>
      <p:grpSp>
        <p:nvGrpSpPr>
          <p:cNvPr id="4" name="Group 3">
            <a:extLst>
              <a:ext uri="{FF2B5EF4-FFF2-40B4-BE49-F238E27FC236}">
                <a16:creationId xmlns:a16="http://schemas.microsoft.com/office/drawing/2014/main" id="{A684FA37-7A0E-51A4-DC82-48FFE21F4CA8}"/>
              </a:ext>
              <a:ext uri="{C183D7F6-B498-43B3-948B-1728B52AA6E4}">
                <adec:decorative xmlns:adec="http://schemas.microsoft.com/office/drawing/2017/decorative" val="1"/>
              </a:ext>
            </a:extLst>
          </p:cNvPr>
          <p:cNvGrpSpPr/>
          <p:nvPr/>
        </p:nvGrpSpPr>
        <p:grpSpPr>
          <a:xfrm>
            <a:off x="5797266" y="1578934"/>
            <a:ext cx="1018939" cy="509531"/>
            <a:chOff x="3299703" y="548246"/>
            <a:chExt cx="2024952" cy="1012596"/>
          </a:xfrm>
        </p:grpSpPr>
        <p:pic>
          <p:nvPicPr>
            <p:cNvPr id="5" name="Picture 4">
              <a:extLst>
                <a:ext uri="{FF2B5EF4-FFF2-40B4-BE49-F238E27FC236}">
                  <a16:creationId xmlns:a16="http://schemas.microsoft.com/office/drawing/2014/main" id="{72FE0425-EEDE-2F3F-E022-995264DC78F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6" name="Picture 5">
              <a:extLst>
                <a:ext uri="{FF2B5EF4-FFF2-40B4-BE49-F238E27FC236}">
                  <a16:creationId xmlns:a16="http://schemas.microsoft.com/office/drawing/2014/main" id="{BFDC1015-BDE0-AAD3-8952-57F3FB1D6A2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7" name="Group 6">
            <a:extLst>
              <a:ext uri="{FF2B5EF4-FFF2-40B4-BE49-F238E27FC236}">
                <a16:creationId xmlns:a16="http://schemas.microsoft.com/office/drawing/2014/main" id="{018ABB14-970E-4153-A046-08C35A12160E}"/>
              </a:ext>
              <a:ext uri="{C183D7F6-B498-43B3-948B-1728B52AA6E4}">
                <adec:decorative xmlns:adec="http://schemas.microsoft.com/office/drawing/2017/decorative" val="1"/>
              </a:ext>
            </a:extLst>
          </p:cNvPr>
          <p:cNvGrpSpPr/>
          <p:nvPr/>
        </p:nvGrpSpPr>
        <p:grpSpPr>
          <a:xfrm rot="10800000">
            <a:off x="10759146" y="4963291"/>
            <a:ext cx="1018939" cy="509531"/>
            <a:chOff x="3299703" y="548246"/>
            <a:chExt cx="2024952" cy="1012596"/>
          </a:xfrm>
        </p:grpSpPr>
        <p:pic>
          <p:nvPicPr>
            <p:cNvPr id="8" name="Picture 7">
              <a:extLst>
                <a:ext uri="{FF2B5EF4-FFF2-40B4-BE49-F238E27FC236}">
                  <a16:creationId xmlns:a16="http://schemas.microsoft.com/office/drawing/2014/main" id="{7DF15833-D888-C63C-FD99-76829C35496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0CFCB07F-37AF-FDD4-BC4F-195F9A84A29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0" name="TextBox 9">
            <a:extLst>
              <a:ext uri="{FF2B5EF4-FFF2-40B4-BE49-F238E27FC236}">
                <a16:creationId xmlns:a16="http://schemas.microsoft.com/office/drawing/2014/main" id="{E737E187-8256-AEA1-AA0D-D72463416858}"/>
              </a:ext>
            </a:extLst>
          </p:cNvPr>
          <p:cNvSpPr txBox="1"/>
          <p:nvPr/>
        </p:nvSpPr>
        <p:spPr>
          <a:xfrm>
            <a:off x="5597613" y="2100969"/>
            <a:ext cx="6370236" cy="2862322"/>
          </a:xfrm>
          <a:prstGeom prst="rect">
            <a:avLst/>
          </a:prstGeom>
          <a:noFill/>
        </p:spPr>
        <p:txBody>
          <a:bodyPr wrap="square" rtlCol="0">
            <a:spAutoFit/>
          </a:bodyPr>
          <a:lstStyle/>
          <a:p>
            <a:r>
              <a:rPr lang="en-GB" sz="2000" dirty="0">
                <a:effectLst/>
                <a:ea typeface="Calibri" panose="020F0502020204030204" pitchFamily="34" charset="0"/>
              </a:rPr>
              <a:t>Sharing our data has already benefitted many migrants by highlighting the creative and resourceful ways that they dealt with the pandemic and strengthened their ties of community and solidarity, but also how they shared  so much suffering and grief over those they lost, and the deepening inequalities and social injustices they faced as a result of the UK’s Hostile Environment Policies for migrants.</a:t>
            </a:r>
          </a:p>
        </p:txBody>
      </p:sp>
      <p:sp>
        <p:nvSpPr>
          <p:cNvPr id="2" name="TextBox 1">
            <a:extLst>
              <a:ext uri="{FF2B5EF4-FFF2-40B4-BE49-F238E27FC236}">
                <a16:creationId xmlns:a16="http://schemas.microsoft.com/office/drawing/2014/main" id="{DE33EEFA-093C-190C-BFC9-D8E62A14327C}"/>
              </a:ext>
            </a:extLst>
          </p:cNvPr>
          <p:cNvSpPr txBox="1"/>
          <p:nvPr/>
        </p:nvSpPr>
        <p:spPr>
          <a:xfrm>
            <a:off x="6037135" y="5733676"/>
            <a:ext cx="5832389" cy="369332"/>
          </a:xfrm>
          <a:prstGeom prst="rect">
            <a:avLst/>
          </a:prstGeom>
          <a:noFill/>
        </p:spPr>
        <p:txBody>
          <a:bodyPr wrap="square" rtlCol="0">
            <a:spAutoFit/>
          </a:bodyPr>
          <a:lstStyle/>
          <a:p>
            <a:r>
              <a:rPr lang="en-GB" dirty="0"/>
              <a:t>Marie Gillespie, PI of the Covid Chronicles project</a:t>
            </a:r>
          </a:p>
        </p:txBody>
      </p:sp>
      <p:pic>
        <p:nvPicPr>
          <p:cNvPr id="14" name="Picture 13" descr="A picture containing text&#10;&#10;Description automatically generated">
            <a:extLst>
              <a:ext uri="{FF2B5EF4-FFF2-40B4-BE49-F238E27FC236}">
                <a16:creationId xmlns:a16="http://schemas.microsoft.com/office/drawing/2014/main" id="{4E886A68-6072-9259-9B48-7D453A292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144" y="1694090"/>
            <a:ext cx="4584385" cy="3747198"/>
          </a:xfrm>
          <a:prstGeom prst="rect">
            <a:avLst/>
          </a:prstGeom>
        </p:spPr>
      </p:pic>
      <p:sp>
        <p:nvSpPr>
          <p:cNvPr id="15" name="TextBox 14">
            <a:extLst>
              <a:ext uri="{FF2B5EF4-FFF2-40B4-BE49-F238E27FC236}">
                <a16:creationId xmlns:a16="http://schemas.microsoft.com/office/drawing/2014/main" id="{DF7123CA-0FCB-1BAF-E5E8-3A232B306E00}"/>
              </a:ext>
            </a:extLst>
          </p:cNvPr>
          <p:cNvSpPr txBox="1"/>
          <p:nvPr/>
        </p:nvSpPr>
        <p:spPr>
          <a:xfrm rot="10800000" flipV="1">
            <a:off x="322476" y="5441288"/>
            <a:ext cx="4685053" cy="954107"/>
          </a:xfrm>
          <a:prstGeom prst="rect">
            <a:avLst/>
          </a:prstGeom>
          <a:solidFill>
            <a:srgbClr val="A9F0FE"/>
          </a:solidFill>
        </p:spPr>
        <p:txBody>
          <a:bodyPr wrap="square">
            <a:spAutoFit/>
          </a:bodyPr>
          <a:lstStyle/>
          <a:p>
            <a:pPr algn="just"/>
            <a:r>
              <a:rPr lang="en-GB" sz="1400" dirty="0"/>
              <a:t>Williams, Jeni (2022): Covid Chronicles: Beauty Day 19 November 2022 Glynn Vivian Art Gallery (Swansea Women’s Group). The Open University. Figure. </a:t>
            </a:r>
            <a:r>
              <a:rPr lang="en-GB" sz="1400" dirty="0">
                <a:hlinkClick r:id="rId5"/>
              </a:rPr>
              <a:t>https://doi.org/10.21954/ou.rd.21587688.v2</a:t>
            </a:r>
            <a:r>
              <a:rPr lang="en-GB" sz="1400" dirty="0"/>
              <a:t> </a:t>
            </a:r>
          </a:p>
        </p:txBody>
      </p:sp>
    </p:spTree>
    <p:extLst>
      <p:ext uri="{BB962C8B-B14F-4D97-AF65-F5344CB8AC3E}">
        <p14:creationId xmlns:p14="http://schemas.microsoft.com/office/powerpoint/2010/main" val="181818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B8AA93-807D-DB82-0237-A685B5537626}"/>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sp>
        <p:nvSpPr>
          <p:cNvPr id="11" name="Text Placeholder 10">
            <a:extLst>
              <a:ext uri="{FF2B5EF4-FFF2-40B4-BE49-F238E27FC236}">
                <a16:creationId xmlns:a16="http://schemas.microsoft.com/office/drawing/2014/main" id="{2D26EB4E-0D24-5721-332F-FFE9FCCA234F}"/>
              </a:ext>
            </a:extLst>
          </p:cNvPr>
          <p:cNvSpPr>
            <a:spLocks noGrp="1"/>
          </p:cNvSpPr>
          <p:nvPr>
            <p:ph type="body" sz="quarter" idx="24"/>
          </p:nvPr>
        </p:nvSpPr>
        <p:spPr>
          <a:xfrm>
            <a:off x="302704" y="280018"/>
            <a:ext cx="10766703" cy="497161"/>
          </a:xfrm>
        </p:spPr>
        <p:txBody>
          <a:bodyPr/>
          <a:lstStyle/>
          <a:p>
            <a:r>
              <a:rPr lang="en-GB" dirty="0"/>
              <a:t>Covid Chronicles from the Margins</a:t>
            </a:r>
          </a:p>
          <a:p>
            <a:r>
              <a:rPr lang="en-GB" b="0" dirty="0">
                <a:latin typeface="+mn-lt"/>
              </a:rPr>
              <a:t>What’s happening next</a:t>
            </a:r>
          </a:p>
        </p:txBody>
      </p:sp>
      <p:sp>
        <p:nvSpPr>
          <p:cNvPr id="14" name="TextBox 13">
            <a:extLst>
              <a:ext uri="{FF2B5EF4-FFF2-40B4-BE49-F238E27FC236}">
                <a16:creationId xmlns:a16="http://schemas.microsoft.com/office/drawing/2014/main" id="{B9E9A01B-D4E7-2676-0080-7490C87224CD}"/>
              </a:ext>
            </a:extLst>
          </p:cNvPr>
          <p:cNvSpPr txBox="1"/>
          <p:nvPr/>
        </p:nvSpPr>
        <p:spPr>
          <a:xfrm>
            <a:off x="6069228" y="5746985"/>
            <a:ext cx="6122772" cy="830997"/>
          </a:xfrm>
          <a:prstGeom prst="rect">
            <a:avLst/>
          </a:prstGeom>
          <a:noFill/>
        </p:spPr>
        <p:txBody>
          <a:bodyPr wrap="square">
            <a:spAutoFit/>
          </a:bodyPr>
          <a:lstStyle/>
          <a:p>
            <a:r>
              <a:rPr lang="en-GB" sz="1600" dirty="0"/>
              <a:t>Al-</a:t>
            </a:r>
            <a:r>
              <a:rPr lang="en-GB" sz="1600" dirty="0" err="1"/>
              <a:t>rashid</a:t>
            </a:r>
            <a:r>
              <a:rPr lang="en-GB" sz="1600" dirty="0"/>
              <a:t>, Ahmad (2022): Sanctuary on Sea: Protesting the UK's Nationality &amp; Borders Bill. The Open University. Figure. </a:t>
            </a:r>
            <a:r>
              <a:rPr lang="en-GB" sz="1600" dirty="0">
                <a:hlinkClick r:id="rId3"/>
              </a:rPr>
              <a:t>https://doi.org/10.21954/ou.rd.16850380.v1</a:t>
            </a:r>
            <a:r>
              <a:rPr lang="en-GB" sz="1600" dirty="0"/>
              <a:t> </a:t>
            </a:r>
          </a:p>
        </p:txBody>
      </p:sp>
      <p:pic>
        <p:nvPicPr>
          <p:cNvPr id="4" name="Picture 3" descr="A large group of people on a beach&#10;&#10;Description automatically generated with low confidence">
            <a:extLst>
              <a:ext uri="{FF2B5EF4-FFF2-40B4-BE49-F238E27FC236}">
                <a16:creationId xmlns:a16="http://schemas.microsoft.com/office/drawing/2014/main" id="{76E9FF91-0EC4-65C5-6A57-721FDF118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1669" y="1563140"/>
            <a:ext cx="5337161" cy="4002009"/>
          </a:xfrm>
          <a:prstGeom prst="rect">
            <a:avLst/>
          </a:prstGeom>
        </p:spPr>
      </p:pic>
      <p:sp>
        <p:nvSpPr>
          <p:cNvPr id="5" name="TextBox 4">
            <a:extLst>
              <a:ext uri="{FF2B5EF4-FFF2-40B4-BE49-F238E27FC236}">
                <a16:creationId xmlns:a16="http://schemas.microsoft.com/office/drawing/2014/main" id="{AD396F76-1FFB-6268-FF3C-BDB22DFA5778}"/>
              </a:ext>
            </a:extLst>
          </p:cNvPr>
          <p:cNvSpPr txBox="1"/>
          <p:nvPr/>
        </p:nvSpPr>
        <p:spPr>
          <a:xfrm>
            <a:off x="630195" y="1804086"/>
            <a:ext cx="5070137" cy="3693319"/>
          </a:xfrm>
          <a:prstGeom prst="rect">
            <a:avLst/>
          </a:prstGeom>
          <a:noFill/>
        </p:spPr>
        <p:txBody>
          <a:bodyPr wrap="square" rtlCol="0">
            <a:spAutoFit/>
          </a:bodyPr>
          <a:lstStyle/>
          <a:p>
            <a:pPr marL="285750" indent="-285750">
              <a:buFont typeface="Arial" panose="020B0604020202020204" pitchFamily="34" charset="0"/>
              <a:buChar char="•"/>
            </a:pPr>
            <a:r>
              <a:rPr lang="en-GB" dirty="0"/>
              <a:t>The team are still collecting data, which now relates to the war in Ukraine and the impact of the UK government’s policies on immigration</a:t>
            </a:r>
          </a:p>
          <a:p>
            <a:pPr marL="285750" indent="-285750">
              <a:buFont typeface="Arial" panose="020B0604020202020204" pitchFamily="34" charset="0"/>
              <a:buChar char="•"/>
            </a:pPr>
            <a:r>
              <a:rPr lang="en-GB" dirty="0"/>
              <a:t>Funding bid submitted over the summer, including Library time so we can continue to support the team with data management</a:t>
            </a:r>
          </a:p>
          <a:p>
            <a:pPr marL="285750" indent="-285750">
              <a:buFont typeface="Arial" panose="020B0604020202020204" pitchFamily="34" charset="0"/>
              <a:buChar char="•"/>
            </a:pPr>
            <a:r>
              <a:rPr lang="en-GB" dirty="0"/>
              <a:t>A taught social sciences module at the OU is planning to use a curated collection of Covid Chronicles data on Figshare for students to use in their dissertations</a:t>
            </a:r>
          </a:p>
        </p:txBody>
      </p:sp>
    </p:spTree>
    <p:extLst>
      <p:ext uri="{BB962C8B-B14F-4D97-AF65-F5344CB8AC3E}">
        <p14:creationId xmlns:p14="http://schemas.microsoft.com/office/powerpoint/2010/main" val="369231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483121" y="1098009"/>
            <a:ext cx="11225757" cy="608965"/>
          </a:xfrm>
        </p:spPr>
        <p:txBody>
          <a:bodyPr/>
          <a:lstStyle/>
          <a:p>
            <a:r>
              <a:rPr lang="en-GB" dirty="0"/>
              <a:t>Thank you!</a:t>
            </a:r>
          </a:p>
          <a:p>
            <a:endParaRPr lang="en-GB" sz="3600" dirty="0">
              <a:hlinkClick r:id="rId3"/>
            </a:endParaRPr>
          </a:p>
          <a:p>
            <a:r>
              <a:rPr lang="en-GB" sz="3600" dirty="0">
                <a:hlinkClick r:id="rId3"/>
              </a:rPr>
              <a:t>Contact the OU Library Support Team</a:t>
            </a:r>
            <a:endParaRPr lang="en-GB" sz="3600" dirty="0">
              <a:hlinkClick r:id="rId4"/>
            </a:endParaRPr>
          </a:p>
          <a:p>
            <a:endParaRPr lang="en-GB" sz="3600" dirty="0">
              <a:hlinkClick r:id="rId4"/>
            </a:endParaRPr>
          </a:p>
          <a:p>
            <a:r>
              <a:rPr lang="en-GB" sz="3600" dirty="0">
                <a:hlinkClick r:id="rId4"/>
              </a:rPr>
              <a:t>Covid Chronicles from the Margins website </a:t>
            </a:r>
            <a:endParaRPr lang="en-GB" sz="3600" dirty="0"/>
          </a:p>
        </p:txBody>
      </p:sp>
    </p:spTree>
    <p:extLst>
      <p:ext uri="{BB962C8B-B14F-4D97-AF65-F5344CB8AC3E}">
        <p14:creationId xmlns:p14="http://schemas.microsoft.com/office/powerpoint/2010/main" val="1339148054"/>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AB24DCB6-B19B-4A4B-82AA-A443AC496DAE}"/>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60A6B559-7EF3-1146-8945-35F68351DF66}"/>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45991D4C-FE3A-DD49-9F9D-812C6DA697D5}"/>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F7B079B8-8FBA-9E46-A97C-4ADCB3A31155}"/>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Master" id="{C62F22CB-6147-F642-90D0-FAAC7572420C}" vid="{EB94B822-F5A1-864D-A2F5-29356FFCDE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D327B2CD18704E95D296B08E6B174F" ma:contentTypeVersion="15" ma:contentTypeDescription="Create a new document." ma:contentTypeScope="" ma:versionID="b4aa65cc74e192d315ca8bbceab08d09">
  <xsd:schema xmlns:xsd="http://www.w3.org/2001/XMLSchema" xmlns:xs="http://www.w3.org/2001/XMLSchema" xmlns:p="http://schemas.microsoft.com/office/2006/metadata/properties" xmlns:ns2="49dfed38-b21c-458b-a45d-a570435e58d9" targetNamespace="http://schemas.microsoft.com/office/2006/metadata/properties" ma:root="true" ma:fieldsID="cf200f4de0f844f7f81d125660090193" ns2:_="">
    <xsd:import namespace="49dfed38-b21c-458b-a45d-a570435e58d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fed38-b21c-458b-a45d-a570435e58d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9dfed38-b21c-458b-a45d-a570435e58d9">LIBS-2076448005-446</_dlc_DocId>
    <_dlc_DocIdUrl xmlns="49dfed38-b21c-458b-a45d-a570435e58d9">
      <Url>https://openuniv.sharepoint.com/sites/lib-services/research-support/_layouts/15/DocIdRedir.aspx?ID=LIBS-2076448005-446</Url>
      <Description>LIBS-2076448005-446</Description>
    </_dlc_DocIdUrl>
  </documentManagement>
</p:properties>
</file>

<file path=customXml/itemProps1.xml><?xml version="1.0" encoding="utf-8"?>
<ds:datastoreItem xmlns:ds="http://schemas.openxmlformats.org/officeDocument/2006/customXml" ds:itemID="{19F1F48D-9249-4278-85D2-F7CCA190D133}">
  <ds:schemaRefs>
    <ds:schemaRef ds:uri="http://schemas.microsoft.com/sharepoint/events"/>
  </ds:schemaRefs>
</ds:datastoreItem>
</file>

<file path=customXml/itemProps2.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3.xml><?xml version="1.0" encoding="utf-8"?>
<ds:datastoreItem xmlns:ds="http://schemas.openxmlformats.org/officeDocument/2006/customXml" ds:itemID="{7A6C0C55-44D2-4FF1-8B3C-CB1E7E2ECF9D}">
  <ds:schemaRefs>
    <ds:schemaRef ds:uri="49dfed38-b21c-458b-a45d-a570435e58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D1F123D-72E4-47AA-AF87-050EE8541186}">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9dfed38-b21c-458b-a45d-a570435e58d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OU-Powerpoint-Template-Master</Template>
  <TotalTime>340</TotalTime>
  <Words>657</Words>
  <Application>Microsoft Office PowerPoint</Application>
  <PresentationFormat>Widescreen</PresentationFormat>
  <Paragraphs>65</Paragraphs>
  <Slides>10</Slides>
  <Notes>10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10</vt:i4>
      </vt:variant>
    </vt:vector>
  </HeadingPairs>
  <TitlesOfParts>
    <vt:vector size="18" baseType="lpstr">
      <vt:lpstr>Arial</vt:lpstr>
      <vt:lpstr>Poppins</vt:lpstr>
      <vt:lpstr>Poppins SemiBold</vt:lpstr>
      <vt:lpstr>Covers</vt:lpstr>
      <vt:lpstr>Contents Slides</vt:lpstr>
      <vt:lpstr>Chapter Headings / Dividers</vt:lpstr>
      <vt:lpstr>Slide Options</vt:lpstr>
      <vt:lpstr>End Slides</vt:lpstr>
      <vt:lpstr>Intro Slide Title 1</vt:lpstr>
      <vt:lpstr>Slide Title 9</vt:lpstr>
      <vt:lpstr>Slide Title 9</vt:lpstr>
      <vt:lpstr>Slide Title 9</vt:lpstr>
      <vt:lpstr>Slide Title 9</vt:lpstr>
      <vt:lpstr>Slide Title 9</vt:lpstr>
      <vt:lpstr>Slide Title 9</vt:lpstr>
      <vt:lpstr>Slide Title 9</vt:lpstr>
      <vt:lpstr>Slide Title 30</vt:lpstr>
      <vt:lpstr>Slide Title 31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1</dc:title>
  <dc:subject>OU Master PowerPoint Template with accessibility guidance and best practice tips</dc:subject>
  <dc:creator>Isabel.Chadwick</dc:creator>
  <cp:keywords>OU Master PowerPoint Template</cp:keywords>
  <dc:description/>
  <cp:lastModifiedBy>Isabel.Chadwick</cp:lastModifiedBy>
  <cp:revision>3</cp:revision>
  <dcterms:created xsi:type="dcterms:W3CDTF">2023-04-28T12:24:05Z</dcterms:created>
  <dcterms:modified xsi:type="dcterms:W3CDTF">2023-05-03T11:50:31Z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0x010100C2D327B2CD18704E95D296B08E6B174F</vt:lpwstr>
  </property>
  <property fmtid="{D5CDD505-2E9C-101B-9397-08002B2CF9AE}" pid="3" name="MediaServiceImageTags">
    <vt:lpwstr/>
  </property>
  <property fmtid="{D5CDD505-2E9C-101B-9397-08002B2CF9AE}" pid="4" name="TaxKeyword">
    <vt:lpwstr>1066;#OU Master PowerPoint Template|e5054ec4-46d6-4301-a570-d8f11b0d3c08</vt:lpwstr>
  </property>
  <property fmtid="{D5CDD505-2E9C-101B-9397-08002B2CF9AE}" pid="5" name="e709ec7746e542cca980db8e83c9e7fb">
    <vt:lpwstr/>
  </property>
  <property fmtid="{D5CDD505-2E9C-101B-9397-08002B2CF9AE}" pid="6" name="TaxCatchAll">
    <vt:lpwstr>1066;#OU Master PowerPoint Template;#1;#English|e0d36b11-db4e-4123-8f10-8157dedade86</vt:lpwstr>
  </property>
  <property fmtid="{D5CDD505-2E9C-101B-9397-08002B2CF9AE}" pid="7" name="OULanguage">
    <vt:lpwstr>1;#English|e0d36b11-db4e-4123-8f10-8157dedade86</vt:lpwstr>
  </property>
  <property fmtid="{D5CDD505-2E9C-101B-9397-08002B2CF9AE}" pid="8" name="TaxKeywordTaxHTField">
    <vt:lpwstr>OU Master PowerPoint Template|e5054ec4-46d6-4301-a570-d8f11b0d3c08</vt:lpwstr>
  </property>
  <property fmtid="{D5CDD505-2E9C-101B-9397-08002B2CF9AE}" pid="9" name="_dlc_DocIdItemGuid">
    <vt:lpwstr>26bcefb7-6d31-4bae-ae59-cb691139b8f5</vt:lpwstr>
  </property>
  <property fmtid="{D5CDD505-2E9C-101B-9397-08002B2CF9AE}" pid="10" name="TreeStructureCategory">
    <vt:lpwstr/>
  </property>
  <property fmtid="{D5CDD505-2E9C-101B-9397-08002B2CF9AE}" pid="11" name="jfb83b211892487d8f99ba34d47cda51">
    <vt:lpwstr>English|e0d36b11-db4e-4123-8f10-8157dedade86</vt:lpwstr>
  </property>
  <property fmtid="{D5CDD505-2E9C-101B-9397-08002B2CF9AE}" pid="12" name="InfoSecLevel">
    <vt:lpwstr>Internal Use Only</vt:lpwstr>
  </property>
  <property fmtid="{D5CDD505-2E9C-101B-9397-08002B2CF9AE}" pid="13" name="SharedWithUsers">
    <vt:lpwstr>1138;#Maxine.Borton</vt:lpwstr>
  </property>
</Properties>
</file>