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5143500" cx="9144000"/>
  <p:notesSz cx="6858000" cy="9144000"/>
  <p:embeddedFontLst>
    <p:embeddedFont>
      <p:font typeface="Proxima Nova"/>
      <p:regular r:id="rId23"/>
      <p:bold r:id="rId24"/>
      <p:italic r:id="rId25"/>
      <p:boldItalic r:id="rId26"/>
    </p:embeddedFont>
    <p:embeddedFont>
      <p:font typeface="Roboto"/>
      <p:regular r:id="rId27"/>
      <p:bold r:id="rId28"/>
      <p:italic r:id="rId29"/>
      <p:boldItalic r:id="rId30"/>
    </p:embeddedFont>
    <p:embeddedFont>
      <p:font typeface="Open Sans"/>
      <p:regular r:id="rId31"/>
      <p:bold r:id="rId32"/>
      <p:italic r:id="rId33"/>
      <p:boldItalic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ProximaNova-bold.fntdata"/><Relationship Id="rId23" Type="http://schemas.openxmlformats.org/officeDocument/2006/relationships/font" Target="fonts/ProximaNova-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ProximaNova-boldItalic.fntdata"/><Relationship Id="rId25" Type="http://schemas.openxmlformats.org/officeDocument/2006/relationships/font" Target="fonts/ProximaNova-italic.fntdata"/><Relationship Id="rId28" Type="http://schemas.openxmlformats.org/officeDocument/2006/relationships/font" Target="fonts/Roboto-bold.fntdata"/><Relationship Id="rId27" Type="http://schemas.openxmlformats.org/officeDocument/2006/relationships/font" Target="fonts/Roboto-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Roboto-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OpenSans-regular.fntdata"/><Relationship Id="rId30" Type="http://schemas.openxmlformats.org/officeDocument/2006/relationships/font" Target="fonts/Roboto-boldItalic.fntdata"/><Relationship Id="rId11" Type="http://schemas.openxmlformats.org/officeDocument/2006/relationships/slide" Target="slides/slide6.xml"/><Relationship Id="rId33" Type="http://schemas.openxmlformats.org/officeDocument/2006/relationships/font" Target="fonts/OpenSans-italic.fntdata"/><Relationship Id="rId10" Type="http://schemas.openxmlformats.org/officeDocument/2006/relationships/slide" Target="slides/slide5.xml"/><Relationship Id="rId32" Type="http://schemas.openxmlformats.org/officeDocument/2006/relationships/font" Target="fonts/OpenSans-bold.fntdata"/><Relationship Id="rId13" Type="http://schemas.openxmlformats.org/officeDocument/2006/relationships/slide" Target="slides/slide8.xml"/><Relationship Id="rId12" Type="http://schemas.openxmlformats.org/officeDocument/2006/relationships/slide" Target="slides/slide7.xml"/><Relationship Id="rId34" Type="http://schemas.openxmlformats.org/officeDocument/2006/relationships/font" Target="fonts/OpenSans-bold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 name="Shape 51"/>
        <p:cNvGrpSpPr/>
        <p:nvPr/>
      </p:nvGrpSpPr>
      <p:grpSpPr>
        <a:xfrm>
          <a:off x="0" y="0"/>
          <a:ext cx="0" cy="0"/>
          <a:chOff x="0" y="0"/>
          <a:chExt cx="0" cy="0"/>
        </a:xfrm>
      </p:grpSpPr>
      <p:sp>
        <p:nvSpPr>
          <p:cNvPr id="52" name="Google Shape;52;g22268ea4cf3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 name="Google Shape;53;g22268ea4cf3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1813c53b209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1813c53b209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UCL; in this statement the focus is on adoption of the </a:t>
            </a:r>
            <a:r>
              <a:rPr lang="en-GB"/>
              <a:t>repository</a:t>
            </a:r>
            <a:r>
              <a:rPr lang="en-GB"/>
              <a:t> by the community at this institution. While it’s great to see the uptake and usage of the repository, what I think is most interesting about this example is the focus on the global reach of the research. When we are thinking about REF, or at least when I am, I can very quickly fall into the trap of thinking of it as the research trip advisor - think of the language that’s used - 4 star quality that is world leading, but that’s no </a:t>
            </a:r>
            <a:r>
              <a:rPr lang="en-GB"/>
              <a:t>good</a:t>
            </a:r>
            <a:r>
              <a:rPr lang="en-GB"/>
              <a:t> if one person and their dog are interacting with it. Here we can see that is clearly not the case.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1813c53b209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1813c53b209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Cardiff Met; for my third and final example I want to focus on this statement. partly because it profiles very neatly Figshare’s ability to provide controlled access to research outputs and has the </a:t>
            </a:r>
            <a:r>
              <a:rPr lang="en-GB"/>
              <a:t>ability</a:t>
            </a:r>
            <a:r>
              <a:rPr lang="en-GB"/>
              <a:t> to highlight the institution’s research to a public audience. Also, because individually a significant number of you have told me that you may be in a </a:t>
            </a:r>
            <a:r>
              <a:rPr lang="en-GB"/>
              <a:t>similar</a:t>
            </a:r>
            <a:r>
              <a:rPr lang="en-GB"/>
              <a:t> position, having got through REF 21, and are considering upgrading your data repository to a Figshare powered ful IR - of making one system that submitting to the REF easy - would it make sense to do it all in our system, large UK user base - </a:t>
            </a:r>
            <a:r>
              <a:rPr lang="en-GB"/>
              <a:t>recommended</a:t>
            </a:r>
            <a:r>
              <a:rPr lang="en-GB"/>
              <a:t> time frame, in the first year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2222c8f429d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2222c8f429d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1813c53b209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1813c53b209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List of excluded from OA in 2021 REF - can </a:t>
            </a:r>
            <a:r>
              <a:rPr lang="en-GB"/>
              <a:t>realistically</a:t>
            </a:r>
            <a:r>
              <a:rPr lang="en-GB"/>
              <a:t> anticipate the bold points to come in as OA requirements - Figshare can handle these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1df732471f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1df732471f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1813c53b209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1813c53b209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2222c8f429d_0_4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2222c8f429d_0_4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2222c8f429d_0_4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2222c8f429d_0_4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231165762b0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231165762b0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221fbe9b49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221fbe9b49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Here’s a picture of me just before my first birthday. What does this photo and the REF have in common, does anybody want to take a guess? They are both from 1986! Taking a look at this table we can see that the REF and it’s predecessors have been around in some form for just shy of 40 years, In fact, the report I took this table from makes </a:t>
            </a:r>
            <a:r>
              <a:rPr lang="en-GB"/>
              <a:t>the</a:t>
            </a:r>
            <a:r>
              <a:rPr lang="en-GB"/>
              <a:t> observation that very few people in UK higher education started their career before the REF or one of it’s permutations. What can we surmise about this, except my continued and tragic fashion sense? To misquote Kirkegaard the REF can only be understood backwards but it must be lived forwards. The first research selectivity exercise was heavily focussed on the economics of research production, and throughout its subsequent forms we can see an expansion in scope and purview, and the impact that has on the </a:t>
            </a:r>
            <a:r>
              <a:rPr lang="en-GB"/>
              <a:t>administration</a:t>
            </a:r>
            <a:r>
              <a:rPr lang="en-GB"/>
              <a:t> and effort of a quality REF return by institutions and the technology required to facilitate them. Whatever form the next REF takes, we can be sure that it will continue to evolve, compliance and quality will take on a re-</a:t>
            </a:r>
            <a:r>
              <a:rPr lang="en-GB"/>
              <a:t>focussed</a:t>
            </a:r>
            <a:r>
              <a:rPr lang="en-GB"/>
              <a:t> emphasis; I’d like to return to that towards the end of my presentation. For now, let’s remind ourselves of what Figshare is and does, and how that supports the REF.</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1bdb270a225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1bdb270a225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GB">
                <a:solidFill>
                  <a:schemeClr val="dk1"/>
                </a:solidFill>
                <a:latin typeface="Open Sans"/>
                <a:ea typeface="Open Sans"/>
                <a:cs typeface="Open Sans"/>
                <a:sym typeface="Open Sans"/>
              </a:rPr>
              <a:t>Every published item on Figshare </a:t>
            </a:r>
            <a:r>
              <a:rPr lang="en-GB">
                <a:solidFill>
                  <a:schemeClr val="dk1"/>
                </a:solidFill>
                <a:latin typeface="Open Sans"/>
                <a:ea typeface="Open Sans"/>
                <a:cs typeface="Open Sans"/>
                <a:sym typeface="Open Sans"/>
              </a:rPr>
              <a:t>receives</a:t>
            </a:r>
            <a:r>
              <a:rPr lang="en-GB">
                <a:solidFill>
                  <a:schemeClr val="dk1"/>
                </a:solidFill>
                <a:latin typeface="Open Sans"/>
                <a:ea typeface="Open Sans"/>
                <a:cs typeface="Open Sans"/>
                <a:sym typeface="Open Sans"/>
              </a:rPr>
              <a:t> a persistent identifier, making it citable and discoverable. The highly configurable metadata schema allows institutions to describe and report on their outputs. In terms of FAIR, a doi and accompanying item metadata help to make items on Figshare findable. All published items on Figshare are accessible to anybody with an internet connection, no login required no paywall in the way of your research outputs and audience. Interoperable, metadata on Figshare is represented in a number of languages e.g. JSON, Dublin Core and OAI-PMH, as well as being OpenAIRE compliant, in short Figshare can communicate with other systems. In terms of Reusability items are assigned a clear licence with a link to the relevant terms. The default licence on Figshare is CC-BY, and metrics can be tracked from views and downloads to citations and altmetrics.</a:t>
            </a:r>
            <a:endParaRPr b="1" sz="60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1bdb270a225_0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1bdb270a225_0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Figshare supports </a:t>
            </a:r>
            <a:r>
              <a:rPr lang="en-GB"/>
              <a:t>research</a:t>
            </a:r>
            <a:r>
              <a:rPr lang="en-GB"/>
              <a:t> across all disciplines. There are currently 27 item types in Figshare which comfortably </a:t>
            </a:r>
            <a:r>
              <a:rPr lang="en-GB"/>
              <a:t>accommodate</a:t>
            </a:r>
            <a:r>
              <a:rPr lang="en-GB"/>
              <a:t> all the different types of scholarly </a:t>
            </a:r>
            <a:r>
              <a:rPr lang="en-GB"/>
              <a:t>output on the screen. Whether it’s arts and humanities, social sciences or STEM, that’s thanks in part to our genesis, Figshare was born out of the requirement to host non traditional research outputs, and has grown to encompass traditional outputs, as we have heard from Mark, Figshare’s capability as a institutional repository has and will continue to to meet the demands of REF.</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1bdb270a225_0_3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1bdb270a225_0_3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solidFill>
                  <a:schemeClr val="dk1"/>
                </a:solidFill>
              </a:rPr>
              <a:t>Public / externally facing examples. Different types of research outputs are supported, with over 1,200  file formats that are previewable in the browser. View research as it was meant to be viewed.</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1813c53b20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1813c53b20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13 partners cited FS in their REF environment statements; the number and diversity of institutions, I think, demonstrates the impact that Figshare has had on UK research infrastructure. Before we take a look at what some of our partners said in their environment </a:t>
            </a:r>
            <a:r>
              <a:rPr lang="en-GB"/>
              <a:t>statements, let's remind ourselves of the REF 21 access requirements.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1c4b7c01c89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1c4b7c01c89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I think I’ve covered most of these requirements and how Figshare meets them when I was talking about Figshare and FAIR. In terms of discoverability. One thing I </a:t>
            </a:r>
            <a:r>
              <a:rPr lang="en-GB"/>
              <a:t>didn't</a:t>
            </a:r>
            <a:r>
              <a:rPr lang="en-GB"/>
              <a:t> touch on was persistent </a:t>
            </a:r>
            <a:r>
              <a:rPr lang="en-GB"/>
              <a:t>availability</a:t>
            </a:r>
            <a:r>
              <a:rPr lang="en-GB"/>
              <a:t> - Figshare being based on AWS infrastructure is </a:t>
            </a:r>
            <a:r>
              <a:rPr lang="en-GB"/>
              <a:t>guaranteed</a:t>
            </a:r>
            <a:r>
              <a:rPr lang="en-GB"/>
              <a:t> for 10 years, and there are specialist preservation software that Figshare integrates with </a:t>
            </a:r>
            <a:r>
              <a:rPr lang="en-GB"/>
              <a:t>for</a:t>
            </a:r>
            <a:r>
              <a:rPr lang="en-GB"/>
              <a:t> example Arkivum.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1813c53b209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1813c53b209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Sussex; I really like it how this </a:t>
            </a:r>
            <a:r>
              <a:rPr lang="en-GB"/>
              <a:t>statement</a:t>
            </a:r>
            <a:r>
              <a:rPr lang="en-GB"/>
              <a:t> opens with an expression of culture, cultures are about people, and we are not robots. Essentially, the REF is about people, just like most things are. To see Figshare front and centre as infrastructure that is catalysing the behaviours and capabilities of openness and engagement, to me, is really edifying as we move towards open research.</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no pg no">
  <p:cSld name="BLANK_1">
    <p:spTree>
      <p:nvGrpSpPr>
        <p:cNvPr id="50" name="Shape 50"/>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49.gif"/><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4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hyperlink" Target="https://pixabay.com/users/noname_13-2364555/?utm_source=link-attribution&amp;utm_medium=referral&amp;utm_campaign=image&amp;utm_content=3206530" TargetMode="External"/><Relationship Id="rId4" Type="http://schemas.openxmlformats.org/officeDocument/2006/relationships/hyperlink" Target="https://pixabay.com//?utm_source=link-attribution&amp;utm_medium=referral&amp;utm_campaign=image&amp;utm_content=3206530" TargetMode="External"/><Relationship Id="rId5" Type="http://schemas.openxmlformats.org/officeDocument/2006/relationships/image" Target="../media/image4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4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hyperlink" Target="https://doi.org/10.6084/m9.figshare.21701624.v2" TargetMode="External"/><Relationship Id="rId4" Type="http://schemas.openxmlformats.org/officeDocument/2006/relationships/hyperlink" Target="https://www.ref.ac.uk/media/1228/open_access_summary__v1_0.pdf"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6.jp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11" Type="http://schemas.openxmlformats.org/officeDocument/2006/relationships/image" Target="../media/image15.png"/><Relationship Id="rId10" Type="http://schemas.openxmlformats.org/officeDocument/2006/relationships/image" Target="../media/image11.png"/><Relationship Id="rId13" Type="http://schemas.openxmlformats.org/officeDocument/2006/relationships/image" Target="../media/image2.png"/><Relationship Id="rId12" Type="http://schemas.openxmlformats.org/officeDocument/2006/relationships/image" Target="../media/image9.png"/><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3.png"/><Relationship Id="rId4" Type="http://schemas.openxmlformats.org/officeDocument/2006/relationships/image" Target="../media/image18.png"/><Relationship Id="rId9" Type="http://schemas.openxmlformats.org/officeDocument/2006/relationships/image" Target="../media/image12.png"/><Relationship Id="rId1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8.png"/><Relationship Id="rId7" Type="http://schemas.openxmlformats.org/officeDocument/2006/relationships/image" Target="../media/image7.png"/><Relationship Id="rId8" Type="http://schemas.openxmlformats.org/officeDocument/2006/relationships/image" Target="../media/image14.png"/></Relationships>
</file>

<file path=ppt/slides/_rels/slide5.xml.rels><?xml version="1.0" encoding="UTF-8" standalone="yes"?><Relationships xmlns="http://schemas.openxmlformats.org/package/2006/relationships"><Relationship Id="rId11" Type="http://schemas.openxmlformats.org/officeDocument/2006/relationships/image" Target="../media/image21.png"/><Relationship Id="rId10" Type="http://schemas.openxmlformats.org/officeDocument/2006/relationships/image" Target="../media/image31.png"/><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3.png"/><Relationship Id="rId4" Type="http://schemas.openxmlformats.org/officeDocument/2006/relationships/image" Target="../media/image19.gif"/><Relationship Id="rId9" Type="http://schemas.openxmlformats.org/officeDocument/2006/relationships/image" Target="../media/image30.png"/><Relationship Id="rId5" Type="http://schemas.openxmlformats.org/officeDocument/2006/relationships/image" Target="../media/image5.png"/><Relationship Id="rId6" Type="http://schemas.openxmlformats.org/officeDocument/2006/relationships/image" Target="../media/image20.png"/><Relationship Id="rId7" Type="http://schemas.openxmlformats.org/officeDocument/2006/relationships/image" Target="../media/image22.png"/><Relationship Id="rId8" Type="http://schemas.openxmlformats.org/officeDocument/2006/relationships/image" Target="../media/image2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7.png"/><Relationship Id="rId4" Type="http://schemas.openxmlformats.org/officeDocument/2006/relationships/image" Target="../media/image29.png"/><Relationship Id="rId5" Type="http://schemas.openxmlformats.org/officeDocument/2006/relationships/image" Target="../media/image37.png"/><Relationship Id="rId6" Type="http://schemas.openxmlformats.org/officeDocument/2006/relationships/image" Target="../media/image24.png"/><Relationship Id="rId7" Type="http://schemas.openxmlformats.org/officeDocument/2006/relationships/image" Target="../media/image28.png"/><Relationship Id="rId8" Type="http://schemas.openxmlformats.org/officeDocument/2006/relationships/image" Target="../media/image32.png"/></Relationships>
</file>

<file path=ppt/slides/_rels/slide7.xml.rels><?xml version="1.0" encoding="UTF-8" standalone="yes"?><Relationships xmlns="http://schemas.openxmlformats.org/package/2006/relationships"><Relationship Id="rId11" Type="http://schemas.openxmlformats.org/officeDocument/2006/relationships/image" Target="../media/image38.png"/><Relationship Id="rId10" Type="http://schemas.openxmlformats.org/officeDocument/2006/relationships/image" Target="../media/image41.png"/><Relationship Id="rId13" Type="http://schemas.openxmlformats.org/officeDocument/2006/relationships/image" Target="../media/image39.png"/><Relationship Id="rId12" Type="http://schemas.openxmlformats.org/officeDocument/2006/relationships/image" Target="../media/image42.png"/><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16.png"/><Relationship Id="rId4" Type="http://schemas.openxmlformats.org/officeDocument/2006/relationships/image" Target="../media/image26.png"/><Relationship Id="rId9" Type="http://schemas.openxmlformats.org/officeDocument/2006/relationships/image" Target="../media/image36.png"/><Relationship Id="rId15" Type="http://schemas.openxmlformats.org/officeDocument/2006/relationships/image" Target="../media/image34.png"/><Relationship Id="rId14" Type="http://schemas.openxmlformats.org/officeDocument/2006/relationships/image" Target="../media/image44.png"/><Relationship Id="rId5" Type="http://schemas.openxmlformats.org/officeDocument/2006/relationships/image" Target="../media/image23.png"/><Relationship Id="rId6" Type="http://schemas.openxmlformats.org/officeDocument/2006/relationships/image" Target="../media/image35.png"/><Relationship Id="rId7" Type="http://schemas.openxmlformats.org/officeDocument/2006/relationships/image" Target="../media/image33.png"/><Relationship Id="rId8" Type="http://schemas.openxmlformats.org/officeDocument/2006/relationships/image" Target="../media/image4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4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hyperlink" Target="https://pixabay.com/users/computerizer-4588466/?utm_source=link-attribution&amp;utm_medium=referral&amp;utm_campaign=image&amp;utm_content=2301646" TargetMode="External"/><Relationship Id="rId4" Type="http://schemas.openxmlformats.org/officeDocument/2006/relationships/hyperlink" Target="https://pixabay.com//?utm_source=link-attribution&amp;utm_medium=referral&amp;utm_campaign=image&amp;utm_content=2301646" TargetMode="External"/><Relationship Id="rId5" Type="http://schemas.openxmlformats.org/officeDocument/2006/relationships/image" Target="../media/image4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4" name="Shape 54"/>
        <p:cNvGrpSpPr/>
        <p:nvPr/>
      </p:nvGrpSpPr>
      <p:grpSpPr>
        <a:xfrm>
          <a:off x="0" y="0"/>
          <a:ext cx="0" cy="0"/>
          <a:chOff x="0" y="0"/>
          <a:chExt cx="0" cy="0"/>
        </a:xfrm>
      </p:grpSpPr>
      <p:pic>
        <p:nvPicPr>
          <p:cNvPr id="55" name="Google Shape;55;p14"/>
          <p:cNvPicPr preferRelativeResize="0"/>
          <p:nvPr/>
        </p:nvPicPr>
        <p:blipFill rotWithShape="1">
          <a:blip r:embed="rId3">
            <a:alphaModFix/>
          </a:blip>
          <a:srcRect b="0" l="0" r="0" t="0"/>
          <a:stretch/>
        </p:blipFill>
        <p:spPr>
          <a:xfrm>
            <a:off x="0" y="0"/>
            <a:ext cx="9144000" cy="5143502"/>
          </a:xfrm>
          <a:prstGeom prst="rect">
            <a:avLst/>
          </a:prstGeom>
          <a:noFill/>
          <a:ln>
            <a:noFill/>
          </a:ln>
        </p:spPr>
      </p:pic>
      <p:sp>
        <p:nvSpPr>
          <p:cNvPr id="56" name="Google Shape;56;p14"/>
          <p:cNvSpPr txBox="1"/>
          <p:nvPr/>
        </p:nvSpPr>
        <p:spPr>
          <a:xfrm>
            <a:off x="2028600" y="2937200"/>
            <a:ext cx="5086800" cy="921300"/>
          </a:xfrm>
          <a:prstGeom prst="rect">
            <a:avLst/>
          </a:prstGeom>
          <a:noFill/>
          <a:ln>
            <a:noFill/>
          </a:ln>
          <a:effectLst>
            <a:outerShdw blurRad="57150" rotWithShape="0" algn="bl" dir="5400000" dist="19050">
              <a:srgbClr val="000000">
                <a:alpha val="48630"/>
              </a:srgbClr>
            </a:outerShdw>
          </a:effectLst>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lt1"/>
              </a:buClr>
              <a:buSzPts val="1530"/>
              <a:buFont typeface="Arial"/>
              <a:buNone/>
            </a:pPr>
            <a:r>
              <a:rPr lang="en-GB" sz="1629">
                <a:solidFill>
                  <a:schemeClr val="lt1"/>
                </a:solidFill>
              </a:rPr>
              <a:t>REF 21/27 - The REF Window</a:t>
            </a:r>
            <a:endParaRPr b="1" i="0" sz="1629" u="none" cap="none" strike="noStrike">
              <a:solidFill>
                <a:schemeClr val="lt1"/>
              </a:solidFill>
              <a:latin typeface="Arial"/>
              <a:ea typeface="Arial"/>
              <a:cs typeface="Arial"/>
              <a:sym typeface="Arial"/>
            </a:endParaRPr>
          </a:p>
        </p:txBody>
      </p:sp>
      <p:sp>
        <p:nvSpPr>
          <p:cNvPr id="57" name="Google Shape;57;p14"/>
          <p:cNvSpPr txBox="1"/>
          <p:nvPr/>
        </p:nvSpPr>
        <p:spPr>
          <a:xfrm>
            <a:off x="311150" y="4389588"/>
            <a:ext cx="8521800" cy="615600"/>
          </a:xfrm>
          <a:prstGeom prst="rect">
            <a:avLst/>
          </a:prstGeom>
          <a:noFill/>
          <a:ln>
            <a:noFill/>
          </a:ln>
        </p:spPr>
        <p:txBody>
          <a:bodyPr anchorCtr="0" anchor="ctr" bIns="91425" lIns="91425" spcFirstLastPara="1" rIns="91425" wrap="square" tIns="91425">
            <a:noAutofit/>
          </a:bodyPr>
          <a:lstStyle/>
          <a:p>
            <a:pPr indent="0" lvl="0" marL="0" marR="0" rtl="0" algn="ctr">
              <a:lnSpc>
                <a:spcPct val="150000"/>
              </a:lnSpc>
              <a:spcBef>
                <a:spcPts val="0"/>
              </a:spcBef>
              <a:spcAft>
                <a:spcPts val="0"/>
              </a:spcAft>
              <a:buClr>
                <a:schemeClr val="lt1"/>
              </a:buClr>
              <a:buSzPts val="2800"/>
              <a:buFont typeface="Gill Sans"/>
              <a:buNone/>
            </a:pPr>
            <a:r>
              <a:rPr b="1" lang="en-GB" sz="1000">
                <a:solidFill>
                  <a:schemeClr val="lt1"/>
                </a:solidFill>
              </a:rPr>
              <a:t>adrian.c</a:t>
            </a:r>
            <a:r>
              <a:rPr b="1" i="0" lang="en-GB" sz="1000" u="none" cap="none" strike="noStrike">
                <a:solidFill>
                  <a:schemeClr val="lt1"/>
                </a:solidFill>
                <a:latin typeface="Arial"/>
                <a:ea typeface="Arial"/>
                <a:cs typeface="Arial"/>
                <a:sym typeface="Arial"/>
              </a:rPr>
              <a:t>@figshare.com</a:t>
            </a:r>
            <a:endParaRPr b="1" i="0" sz="1000" u="none" cap="none" strike="noStrike">
              <a:solidFill>
                <a:schemeClr val="lt1"/>
              </a:solidFill>
              <a:latin typeface="Arial"/>
              <a:ea typeface="Arial"/>
              <a:cs typeface="Arial"/>
              <a:sym typeface="Arial"/>
            </a:endParaRPr>
          </a:p>
          <a:p>
            <a:pPr indent="0" lvl="0" marL="0" marR="0" rtl="0" algn="ctr">
              <a:lnSpc>
                <a:spcPct val="150000"/>
              </a:lnSpc>
              <a:spcBef>
                <a:spcPts val="0"/>
              </a:spcBef>
              <a:spcAft>
                <a:spcPts val="0"/>
              </a:spcAft>
              <a:buClr>
                <a:schemeClr val="lt1"/>
              </a:buClr>
              <a:buSzPts val="2800"/>
              <a:buFont typeface="Gill Sans"/>
              <a:buNone/>
            </a:pPr>
            <a:r>
              <a:rPr b="0" i="0" lang="en-GB" sz="1000" u="none" cap="none" strike="noStrike">
                <a:solidFill>
                  <a:schemeClr val="lt1"/>
                </a:solidFill>
                <a:latin typeface="Arial"/>
                <a:ea typeface="Arial"/>
                <a:cs typeface="Arial"/>
                <a:sym typeface="Arial"/>
              </a:rPr>
              <a:t>visit </a:t>
            </a:r>
            <a:r>
              <a:rPr b="1" i="0" lang="en-GB" sz="1000" u="none" cap="none" strike="noStrike">
                <a:solidFill>
                  <a:schemeClr val="lt1"/>
                </a:solidFill>
                <a:latin typeface="Arial"/>
                <a:ea typeface="Arial"/>
                <a:cs typeface="Arial"/>
                <a:sym typeface="Arial"/>
              </a:rPr>
              <a:t>figshare.com</a:t>
            </a:r>
            <a:endParaRPr b="1" i="0" sz="1000" u="none" cap="none" strike="noStrike">
              <a:solidFill>
                <a:srgbClr val="000000"/>
              </a:solidFill>
              <a:latin typeface="Arial"/>
              <a:ea typeface="Arial"/>
              <a:cs typeface="Arial"/>
              <a:sym typeface="Arial"/>
            </a:endParaRPr>
          </a:p>
        </p:txBody>
      </p:sp>
      <p:pic>
        <p:nvPicPr>
          <p:cNvPr id="58" name="Google Shape;58;p14"/>
          <p:cNvPicPr preferRelativeResize="0"/>
          <p:nvPr/>
        </p:nvPicPr>
        <p:blipFill rotWithShape="1">
          <a:blip r:embed="rId4">
            <a:alphaModFix/>
          </a:blip>
          <a:srcRect b="0" l="0" r="0" t="0"/>
          <a:stretch/>
        </p:blipFill>
        <p:spPr>
          <a:xfrm>
            <a:off x="2564725" y="1665900"/>
            <a:ext cx="4014551" cy="1271300"/>
          </a:xfrm>
          <a:prstGeom prst="rect">
            <a:avLst/>
          </a:prstGeom>
          <a:noFill/>
          <a:ln>
            <a:noFill/>
          </a:ln>
          <a:effectLst>
            <a:outerShdw blurRad="528638" rotWithShape="0" algn="bl" dir="5400000" dist="19050">
              <a:schemeClr val="lt1"/>
            </a:outerShdw>
          </a:effectLst>
        </p:spPr>
      </p:pic>
      <p:pic>
        <p:nvPicPr>
          <p:cNvPr id="59" name="Google Shape;59;p14"/>
          <p:cNvPicPr preferRelativeResize="0"/>
          <p:nvPr/>
        </p:nvPicPr>
        <p:blipFill rotWithShape="1">
          <a:blip r:embed="rId4">
            <a:alphaModFix/>
          </a:blip>
          <a:srcRect b="0" l="0" r="0" t="0"/>
          <a:stretch/>
        </p:blipFill>
        <p:spPr>
          <a:xfrm>
            <a:off x="2564725" y="1665900"/>
            <a:ext cx="4014551" cy="12713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8"/>
                                        </p:tgtEl>
                                        <p:attrNameLst>
                                          <p:attrName>style.visibility</p:attrName>
                                        </p:attrNameLst>
                                      </p:cBhvr>
                                      <p:to>
                                        <p:strVal val="visible"/>
                                      </p:to>
                                    </p:set>
                                    <p:animEffect filter="fade" transition="in">
                                      <p:cBhvr>
                                        <p:cTn dur="1300"/>
                                        <p:tgtEl>
                                          <p:spTgt spid="58"/>
                                        </p:tgtEl>
                                      </p:cBhvr>
                                    </p:animEffect>
                                  </p:childTnLst>
                                </p:cTn>
                              </p:par>
                            </p:childTnLst>
                          </p:cTn>
                        </p:par>
                        <p:par>
                          <p:cTn fill="hold">
                            <p:stCondLst>
                              <p:cond delay="1300"/>
                            </p:stCondLst>
                            <p:childTnLst>
                              <p:par>
                                <p:cTn fill="hold" nodeType="afterEffect" presetClass="exit" presetID="10" presetSubtype="0">
                                  <p:stCondLst>
                                    <p:cond delay="0"/>
                                  </p:stCondLst>
                                  <p:childTnLst>
                                    <p:animEffect filter="fade" transition="out">
                                      <p:cBhvr>
                                        <p:cTn dur="4000"/>
                                        <p:tgtEl>
                                          <p:spTgt spid="58"/>
                                        </p:tgtEl>
                                      </p:cBhvr>
                                    </p:animEffect>
                                    <p:set>
                                      <p:cBhvr>
                                        <p:cTn dur="1" fill="hold">
                                          <p:stCondLst>
                                            <p:cond delay="4000"/>
                                          </p:stCondLst>
                                        </p:cTn>
                                        <p:tgtEl>
                                          <p:spTgt spid="58"/>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GB"/>
              <a:t>What our partners said: 2</a:t>
            </a:r>
            <a:endParaRPr/>
          </a:p>
        </p:txBody>
      </p:sp>
      <p:sp>
        <p:nvSpPr>
          <p:cNvPr id="179" name="Google Shape;179;p23"/>
          <p:cNvSpPr txBox="1"/>
          <p:nvPr>
            <p:ph idx="1" type="body"/>
          </p:nvPr>
        </p:nvSpPr>
        <p:spPr>
          <a:xfrm>
            <a:off x="442000" y="1682250"/>
            <a:ext cx="3294300" cy="238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935"/>
              <a:buFont typeface="Arial"/>
              <a:buNone/>
            </a:pPr>
            <a:r>
              <a:rPr lang="en-GB" sz="1500"/>
              <a:t> Since its launch in June 2019, </a:t>
            </a:r>
            <a:r>
              <a:rPr lang="en-GB" sz="1500"/>
              <a:t>the</a:t>
            </a:r>
            <a:r>
              <a:rPr lang="en-GB" sz="1500"/>
              <a:t> Data Repository has seen 200 items published, </a:t>
            </a:r>
            <a:r>
              <a:rPr b="1" lang="en-GB" sz="1500"/>
              <a:t>1.1TB of data</a:t>
            </a:r>
            <a:r>
              <a:rPr lang="en-GB" sz="1500"/>
              <a:t> uploaded, </a:t>
            </a:r>
            <a:r>
              <a:rPr b="1" lang="en-GB" sz="1500"/>
              <a:t>72,000 views</a:t>
            </a:r>
            <a:r>
              <a:rPr lang="en-GB" sz="1500"/>
              <a:t> and </a:t>
            </a:r>
            <a:r>
              <a:rPr b="1" lang="en-GB" sz="1500"/>
              <a:t>23,000 downloads</a:t>
            </a:r>
            <a:r>
              <a:rPr lang="en-GB" sz="1500"/>
              <a:t> across </a:t>
            </a:r>
            <a:r>
              <a:rPr b="1" lang="en-GB" sz="1500"/>
              <a:t>50+ countries</a:t>
            </a:r>
            <a:endParaRPr b="1" sz="1500"/>
          </a:p>
          <a:p>
            <a:pPr indent="0" lvl="0" marL="0" rtl="0" algn="l">
              <a:spcBef>
                <a:spcPts val="1200"/>
              </a:spcBef>
              <a:spcAft>
                <a:spcPts val="1200"/>
              </a:spcAft>
              <a:buSzPts val="935"/>
              <a:buNone/>
            </a:pPr>
            <a:r>
              <a:t/>
            </a:r>
            <a:endParaRPr sz="1500"/>
          </a:p>
        </p:txBody>
      </p:sp>
      <p:sp>
        <p:nvSpPr>
          <p:cNvPr id="180" name="Google Shape;180;p23"/>
          <p:cNvSpPr txBox="1"/>
          <p:nvPr/>
        </p:nvSpPr>
        <p:spPr>
          <a:xfrm>
            <a:off x="247875" y="1533550"/>
            <a:ext cx="6036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4200"/>
              <a:t>“</a:t>
            </a:r>
            <a:endParaRPr b="1" sz="4200"/>
          </a:p>
        </p:txBody>
      </p:sp>
      <p:sp>
        <p:nvSpPr>
          <p:cNvPr id="181" name="Google Shape;181;p23"/>
          <p:cNvSpPr txBox="1"/>
          <p:nvPr/>
        </p:nvSpPr>
        <p:spPr>
          <a:xfrm rot="10800000">
            <a:off x="3132625" y="2457300"/>
            <a:ext cx="7116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4200"/>
              <a:t>“</a:t>
            </a:r>
            <a:endParaRPr b="1" sz="4200"/>
          </a:p>
        </p:txBody>
      </p:sp>
      <p:pic>
        <p:nvPicPr>
          <p:cNvPr id="182" name="Google Shape;182;p23"/>
          <p:cNvPicPr preferRelativeResize="0"/>
          <p:nvPr/>
        </p:nvPicPr>
        <p:blipFill>
          <a:blip r:embed="rId3">
            <a:alphaModFix/>
          </a:blip>
          <a:stretch>
            <a:fillRect/>
          </a:stretch>
        </p:blipFill>
        <p:spPr>
          <a:xfrm>
            <a:off x="3984626" y="1333074"/>
            <a:ext cx="5032502" cy="374412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2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GB"/>
              <a:t>What our partners said: 3</a:t>
            </a:r>
            <a:endParaRPr/>
          </a:p>
        </p:txBody>
      </p:sp>
      <p:sp>
        <p:nvSpPr>
          <p:cNvPr id="188" name="Google Shape;188;p24"/>
          <p:cNvSpPr txBox="1"/>
          <p:nvPr>
            <p:ph idx="1" type="body"/>
          </p:nvPr>
        </p:nvSpPr>
        <p:spPr>
          <a:xfrm>
            <a:off x="656100" y="1669075"/>
            <a:ext cx="5333400" cy="104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852"/>
              <a:buFont typeface="Arial"/>
              <a:buNone/>
            </a:pPr>
            <a:r>
              <a:rPr b="1" lang="en-GB" sz="1500"/>
              <a:t>Figshare</a:t>
            </a:r>
            <a:r>
              <a:rPr lang="en-GB" sz="1500"/>
              <a:t> </a:t>
            </a:r>
            <a:r>
              <a:rPr b="1" lang="en-GB" sz="1500"/>
              <a:t>securely </a:t>
            </a:r>
            <a:r>
              <a:rPr lang="en-GB" sz="1500"/>
              <a:t>stores data, allowing </a:t>
            </a:r>
            <a:r>
              <a:rPr b="1" lang="en-GB" sz="1500"/>
              <a:t>exclusive access </a:t>
            </a:r>
            <a:r>
              <a:rPr lang="en-GB" sz="1500"/>
              <a:t>by an individual, </a:t>
            </a:r>
            <a:r>
              <a:rPr b="1" lang="en-GB" sz="1500"/>
              <a:t>shared access </a:t>
            </a:r>
            <a:r>
              <a:rPr lang="en-GB" sz="1500"/>
              <a:t>within specific networks </a:t>
            </a:r>
            <a:r>
              <a:rPr b="1" lang="en-GB" sz="1500"/>
              <a:t>of any size</a:t>
            </a:r>
            <a:r>
              <a:rPr lang="en-GB" sz="1500"/>
              <a:t> and/or, where appropriate, </a:t>
            </a:r>
            <a:r>
              <a:rPr b="1" lang="en-GB" sz="1500"/>
              <a:t>public sharing</a:t>
            </a:r>
            <a:r>
              <a:rPr lang="en-GB" sz="1500"/>
              <a:t>. Post-REF2021, it will replace **** as our universal repository</a:t>
            </a:r>
            <a:endParaRPr sz="1500"/>
          </a:p>
          <a:p>
            <a:pPr indent="0" lvl="0" marL="0" rtl="0" algn="l">
              <a:spcBef>
                <a:spcPts val="1200"/>
              </a:spcBef>
              <a:spcAft>
                <a:spcPts val="1200"/>
              </a:spcAft>
              <a:buSzPts val="852"/>
              <a:buNone/>
            </a:pPr>
            <a:r>
              <a:t/>
            </a:r>
            <a:endParaRPr sz="1500"/>
          </a:p>
        </p:txBody>
      </p:sp>
      <p:sp>
        <p:nvSpPr>
          <p:cNvPr id="189" name="Google Shape;189;p24"/>
          <p:cNvSpPr txBox="1"/>
          <p:nvPr/>
        </p:nvSpPr>
        <p:spPr>
          <a:xfrm>
            <a:off x="404325" y="1489850"/>
            <a:ext cx="6036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4200"/>
              <a:t>“</a:t>
            </a:r>
            <a:endParaRPr b="1" sz="4200"/>
          </a:p>
        </p:txBody>
      </p:sp>
      <p:sp>
        <p:nvSpPr>
          <p:cNvPr id="190" name="Google Shape;190;p24"/>
          <p:cNvSpPr txBox="1"/>
          <p:nvPr/>
        </p:nvSpPr>
        <p:spPr>
          <a:xfrm rot="10800000">
            <a:off x="5565517" y="2066245"/>
            <a:ext cx="6036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4200"/>
              <a:t>“</a:t>
            </a:r>
            <a:endParaRPr b="1" sz="4200"/>
          </a:p>
        </p:txBody>
      </p:sp>
      <p:sp>
        <p:nvSpPr>
          <p:cNvPr id="191" name="Google Shape;191;p24"/>
          <p:cNvSpPr txBox="1"/>
          <p:nvPr/>
        </p:nvSpPr>
        <p:spPr>
          <a:xfrm>
            <a:off x="7139500" y="4735075"/>
            <a:ext cx="3000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800">
                <a:solidFill>
                  <a:srgbClr val="191B26"/>
                </a:solidFill>
                <a:latin typeface="Open Sans"/>
                <a:ea typeface="Open Sans"/>
                <a:cs typeface="Open Sans"/>
                <a:sym typeface="Open Sans"/>
              </a:rPr>
              <a:t>Image by </a:t>
            </a:r>
            <a:r>
              <a:rPr lang="en-GB" sz="800" u="sng">
                <a:solidFill>
                  <a:srgbClr val="191B26"/>
                </a:solidFill>
                <a:latin typeface="Open Sans"/>
                <a:ea typeface="Open Sans"/>
                <a:cs typeface="Open Sans"/>
                <a:sym typeface="Open Sans"/>
                <a:hlinkClick r:id="rId3">
                  <a:extLst>
                    <a:ext uri="{A12FA001-AC4F-418D-AE19-62706E023703}">
                      <ahyp:hlinkClr val="tx"/>
                    </a:ext>
                  </a:extLst>
                </a:hlinkClick>
              </a:rPr>
              <a:t>NoName_13</a:t>
            </a:r>
            <a:r>
              <a:rPr lang="en-GB" sz="800">
                <a:solidFill>
                  <a:srgbClr val="191B26"/>
                </a:solidFill>
                <a:latin typeface="Open Sans"/>
                <a:ea typeface="Open Sans"/>
                <a:cs typeface="Open Sans"/>
                <a:sym typeface="Open Sans"/>
              </a:rPr>
              <a:t> from </a:t>
            </a:r>
            <a:r>
              <a:rPr lang="en-GB" sz="800" u="sng">
                <a:solidFill>
                  <a:srgbClr val="191B26"/>
                </a:solidFill>
                <a:latin typeface="Open Sans"/>
                <a:ea typeface="Open Sans"/>
                <a:cs typeface="Open Sans"/>
                <a:sym typeface="Open Sans"/>
                <a:hlinkClick r:id="rId4">
                  <a:extLst>
                    <a:ext uri="{A12FA001-AC4F-418D-AE19-62706E023703}">
                      <ahyp:hlinkClr val="tx"/>
                    </a:ext>
                  </a:extLst>
                </a:hlinkClick>
              </a:rPr>
              <a:t>Pixabay</a:t>
            </a:r>
            <a:r>
              <a:rPr lang="en-GB" sz="800">
                <a:solidFill>
                  <a:srgbClr val="191B26"/>
                </a:solidFill>
                <a:highlight>
                  <a:srgbClr val="FFFFFF"/>
                </a:highlight>
                <a:latin typeface="Open Sans"/>
                <a:ea typeface="Open Sans"/>
                <a:cs typeface="Open Sans"/>
                <a:sym typeface="Open Sans"/>
              </a:rPr>
              <a:t> </a:t>
            </a:r>
            <a:endParaRPr sz="1100"/>
          </a:p>
        </p:txBody>
      </p:sp>
      <p:pic>
        <p:nvPicPr>
          <p:cNvPr id="192" name="Google Shape;192;p24"/>
          <p:cNvPicPr preferRelativeResize="0"/>
          <p:nvPr/>
        </p:nvPicPr>
        <p:blipFill>
          <a:blip r:embed="rId5">
            <a:alphaModFix/>
          </a:blip>
          <a:stretch>
            <a:fillRect/>
          </a:stretch>
        </p:blipFill>
        <p:spPr>
          <a:xfrm>
            <a:off x="6304200" y="2321150"/>
            <a:ext cx="2718816" cy="212832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2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GB"/>
              <a:t>The REF Window or The Sweet Spot </a:t>
            </a:r>
            <a:endParaRPr/>
          </a:p>
        </p:txBody>
      </p:sp>
      <p:sp>
        <p:nvSpPr>
          <p:cNvPr id="198" name="Google Shape;198;p25"/>
          <p:cNvSpPr/>
          <p:nvPr/>
        </p:nvSpPr>
        <p:spPr>
          <a:xfrm rot="-711236">
            <a:off x="6465750" y="2627201"/>
            <a:ext cx="1350909" cy="57662"/>
          </a:xfrm>
          <a:prstGeom prst="roundRect">
            <a:avLst>
              <a:gd fmla="val 50000" name="adj"/>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25"/>
          <p:cNvSpPr/>
          <p:nvPr/>
        </p:nvSpPr>
        <p:spPr>
          <a:xfrm flipH="1" rot="711236">
            <a:off x="5181012" y="2627201"/>
            <a:ext cx="1350909" cy="57662"/>
          </a:xfrm>
          <a:prstGeom prst="roundRect">
            <a:avLst>
              <a:gd fmla="val 50000" name="adj"/>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00" name="Google Shape;200;p25"/>
          <p:cNvGrpSpPr/>
          <p:nvPr/>
        </p:nvGrpSpPr>
        <p:grpSpPr>
          <a:xfrm>
            <a:off x="5585958" y="2683248"/>
            <a:ext cx="2507050" cy="2204949"/>
            <a:chOff x="5796625" y="2541798"/>
            <a:chExt cx="1712700" cy="1230715"/>
          </a:xfrm>
        </p:grpSpPr>
        <p:sp>
          <p:nvSpPr>
            <p:cNvPr id="201" name="Google Shape;201;p25"/>
            <p:cNvSpPr/>
            <p:nvPr/>
          </p:nvSpPr>
          <p:spPr>
            <a:xfrm rot="-1789476">
              <a:off x="6572742" y="2571072"/>
              <a:ext cx="160451" cy="160451"/>
            </a:xfrm>
            <a:prstGeom prst="ellipse">
              <a:avLst/>
            </a:prstGeom>
            <a:solidFill>
              <a:srgbClr val="FFFFFF"/>
            </a:solidFill>
            <a:ln cap="flat" cmpd="sng" w="38100">
              <a:solidFill>
                <a:srgbClr val="85858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25"/>
            <p:cNvSpPr txBox="1"/>
            <p:nvPr/>
          </p:nvSpPr>
          <p:spPr>
            <a:xfrm>
              <a:off x="6296613" y="2735584"/>
              <a:ext cx="696900" cy="276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GB" sz="800">
                  <a:solidFill>
                    <a:srgbClr val="5E5E5E"/>
                  </a:solidFill>
                  <a:latin typeface="Roboto"/>
                  <a:ea typeface="Roboto"/>
                  <a:cs typeface="Roboto"/>
                  <a:sym typeface="Roboto"/>
                </a:rPr>
                <a:t>2027</a:t>
              </a:r>
              <a:endParaRPr b="1" sz="800">
                <a:solidFill>
                  <a:srgbClr val="5E5E5E"/>
                </a:solidFill>
                <a:latin typeface="Roboto"/>
                <a:ea typeface="Roboto"/>
                <a:cs typeface="Roboto"/>
                <a:sym typeface="Roboto"/>
              </a:endParaRPr>
            </a:p>
          </p:txBody>
        </p:sp>
        <p:sp>
          <p:nvSpPr>
            <p:cNvPr id="203" name="Google Shape;203;p25"/>
            <p:cNvSpPr/>
            <p:nvPr/>
          </p:nvSpPr>
          <p:spPr>
            <a:xfrm>
              <a:off x="5796625" y="3069013"/>
              <a:ext cx="1712700" cy="703500"/>
            </a:xfrm>
            <a:prstGeom prst="roundRect">
              <a:avLst>
                <a:gd fmla="val 4485" name="adj"/>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04" name="Google Shape;204;p25"/>
            <p:cNvSpPr txBox="1"/>
            <p:nvPr/>
          </p:nvSpPr>
          <p:spPr>
            <a:xfrm>
              <a:off x="5840875" y="3106213"/>
              <a:ext cx="1624200" cy="624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n-GB" sz="1200">
                  <a:solidFill>
                    <a:srgbClr val="5E5E5E"/>
                  </a:solidFill>
                  <a:latin typeface="Roboto"/>
                  <a:ea typeface="Roboto"/>
                  <a:cs typeface="Roboto"/>
                  <a:sym typeface="Roboto"/>
                </a:rPr>
                <a:t>Selection of ‘REFable’ outputs and submission</a:t>
              </a:r>
              <a:endParaRPr sz="1200">
                <a:solidFill>
                  <a:srgbClr val="5E5E5E"/>
                </a:solidFill>
              </a:endParaRPr>
            </a:p>
          </p:txBody>
        </p:sp>
        <p:sp>
          <p:nvSpPr>
            <p:cNvPr id="205" name="Google Shape;205;p25"/>
            <p:cNvSpPr/>
            <p:nvPr/>
          </p:nvSpPr>
          <p:spPr>
            <a:xfrm>
              <a:off x="6607975" y="3004364"/>
              <a:ext cx="90000" cy="67500"/>
            </a:xfrm>
            <a:prstGeom prst="triangle">
              <a:avLst>
                <a:gd fmla="val 50000" name="adj"/>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6" name="Google Shape;206;p25"/>
          <p:cNvSpPr/>
          <p:nvPr/>
        </p:nvSpPr>
        <p:spPr>
          <a:xfrm rot="-711236">
            <a:off x="3899938" y="2627201"/>
            <a:ext cx="1350909" cy="57662"/>
          </a:xfrm>
          <a:prstGeom prst="roundRect">
            <a:avLst>
              <a:gd fmla="val 50000" name="adj"/>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07" name="Google Shape;207;p25"/>
          <p:cNvGrpSpPr/>
          <p:nvPr/>
        </p:nvGrpSpPr>
        <p:grpSpPr>
          <a:xfrm>
            <a:off x="4052989" y="1112578"/>
            <a:ext cx="1992726" cy="1516177"/>
            <a:chOff x="4409300" y="1219942"/>
            <a:chExt cx="1712700" cy="1246754"/>
          </a:xfrm>
        </p:grpSpPr>
        <p:sp>
          <p:nvSpPr>
            <p:cNvPr id="208" name="Google Shape;208;p25"/>
            <p:cNvSpPr/>
            <p:nvPr/>
          </p:nvSpPr>
          <p:spPr>
            <a:xfrm rot="-1789476">
              <a:off x="5185416" y="2276970"/>
              <a:ext cx="160451" cy="160451"/>
            </a:xfrm>
            <a:prstGeom prst="ellipse">
              <a:avLst/>
            </a:prstGeom>
            <a:solidFill>
              <a:srgbClr val="FFFFFF"/>
            </a:solidFill>
            <a:ln cap="flat" cmpd="sng" w="38100">
              <a:solidFill>
                <a:srgbClr val="858585"/>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25"/>
            <p:cNvSpPr txBox="1"/>
            <p:nvPr/>
          </p:nvSpPr>
          <p:spPr>
            <a:xfrm>
              <a:off x="4921731" y="1985297"/>
              <a:ext cx="696900" cy="2760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GB" sz="800">
                  <a:solidFill>
                    <a:srgbClr val="5E5E5E"/>
                  </a:solidFill>
                  <a:latin typeface="Roboto"/>
                  <a:ea typeface="Roboto"/>
                  <a:cs typeface="Roboto"/>
                  <a:sym typeface="Roboto"/>
                </a:rPr>
                <a:t>2025/6</a:t>
              </a:r>
              <a:endParaRPr b="1" sz="800">
                <a:solidFill>
                  <a:srgbClr val="5E5E5E"/>
                </a:solidFill>
                <a:latin typeface="Roboto"/>
                <a:ea typeface="Roboto"/>
                <a:cs typeface="Roboto"/>
                <a:sym typeface="Roboto"/>
              </a:endParaRPr>
            </a:p>
          </p:txBody>
        </p:sp>
        <p:sp>
          <p:nvSpPr>
            <p:cNvPr id="210" name="Google Shape;210;p25"/>
            <p:cNvSpPr/>
            <p:nvPr/>
          </p:nvSpPr>
          <p:spPr>
            <a:xfrm>
              <a:off x="4409300" y="1219942"/>
              <a:ext cx="1712700" cy="703500"/>
            </a:xfrm>
            <a:prstGeom prst="roundRect">
              <a:avLst>
                <a:gd fmla="val 4485" name="adj"/>
              </a:avLst>
            </a:prstGeom>
            <a:solidFill>
              <a:srgbClr val="D9D9D9"/>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11" name="Google Shape;211;p25"/>
            <p:cNvSpPr/>
            <p:nvPr/>
          </p:nvSpPr>
          <p:spPr>
            <a:xfrm rot="10800000">
              <a:off x="5220625" y="1919036"/>
              <a:ext cx="90000" cy="67500"/>
            </a:xfrm>
            <a:prstGeom prst="triangle">
              <a:avLst>
                <a:gd fmla="val 50000" name="adj"/>
              </a:avLst>
            </a:prstGeom>
            <a:solidFill>
              <a:srgbClr val="D9D9D9"/>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25"/>
            <p:cNvSpPr txBox="1"/>
            <p:nvPr/>
          </p:nvSpPr>
          <p:spPr>
            <a:xfrm>
              <a:off x="4453550" y="1257142"/>
              <a:ext cx="1624200" cy="624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n-GB" sz="1200">
                  <a:solidFill>
                    <a:srgbClr val="5E5E5E"/>
                  </a:solidFill>
                  <a:latin typeface="Roboto"/>
                  <a:ea typeface="Roboto"/>
                  <a:cs typeface="Roboto"/>
                  <a:sym typeface="Roboto"/>
                </a:rPr>
                <a:t>Deposits into the new IR </a:t>
              </a:r>
              <a:endParaRPr sz="1200">
                <a:solidFill>
                  <a:srgbClr val="5E5E5E"/>
                </a:solidFill>
              </a:endParaRPr>
            </a:p>
          </p:txBody>
        </p:sp>
      </p:grpSp>
      <p:sp>
        <p:nvSpPr>
          <p:cNvPr id="213" name="Google Shape;213;p25"/>
          <p:cNvSpPr/>
          <p:nvPr/>
        </p:nvSpPr>
        <p:spPr>
          <a:xfrm flipH="1" rot="711236">
            <a:off x="2608258" y="2627201"/>
            <a:ext cx="1350909" cy="57662"/>
          </a:xfrm>
          <a:prstGeom prst="roundRect">
            <a:avLst>
              <a:gd fmla="val 50000" name="adj"/>
            </a:avLst>
          </a:prstGeom>
          <a:solidFill>
            <a:srgbClr val="701C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25"/>
          <p:cNvSpPr txBox="1"/>
          <p:nvPr/>
        </p:nvSpPr>
        <p:spPr>
          <a:xfrm>
            <a:off x="3335690" y="3030334"/>
            <a:ext cx="904158" cy="494482"/>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GB" sz="800">
                <a:solidFill>
                  <a:srgbClr val="701C7F"/>
                </a:solidFill>
                <a:latin typeface="Roboto"/>
                <a:ea typeface="Roboto"/>
                <a:cs typeface="Roboto"/>
                <a:sym typeface="Roboto"/>
              </a:rPr>
              <a:t>2024/5</a:t>
            </a:r>
            <a:endParaRPr b="1" sz="800">
              <a:solidFill>
                <a:srgbClr val="701C7F"/>
              </a:solidFill>
              <a:latin typeface="Roboto"/>
              <a:ea typeface="Roboto"/>
              <a:cs typeface="Roboto"/>
              <a:sym typeface="Roboto"/>
            </a:endParaRPr>
          </a:p>
        </p:txBody>
      </p:sp>
      <p:sp>
        <p:nvSpPr>
          <p:cNvPr id="215" name="Google Shape;215;p25"/>
          <p:cNvSpPr/>
          <p:nvPr/>
        </p:nvSpPr>
        <p:spPr>
          <a:xfrm rot="-2304196">
            <a:off x="3760902" y="2744045"/>
            <a:ext cx="188347" cy="271154"/>
          </a:xfrm>
          <a:prstGeom prst="ellipse">
            <a:avLst/>
          </a:prstGeom>
          <a:solidFill>
            <a:srgbClr val="FFFFFF"/>
          </a:solidFill>
          <a:ln cap="flat" cmpd="sng" w="38100">
            <a:solidFill>
              <a:srgbClr val="701C7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25"/>
          <p:cNvSpPr/>
          <p:nvPr/>
        </p:nvSpPr>
        <p:spPr>
          <a:xfrm>
            <a:off x="2676738" y="3627705"/>
            <a:ext cx="2222057" cy="1260391"/>
          </a:xfrm>
          <a:prstGeom prst="roundRect">
            <a:avLst>
              <a:gd fmla="val 4485" name="adj"/>
            </a:avLst>
          </a:prstGeom>
          <a:solidFill>
            <a:srgbClr val="701C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17" name="Google Shape;217;p25"/>
          <p:cNvSpPr txBox="1"/>
          <p:nvPr/>
        </p:nvSpPr>
        <p:spPr>
          <a:xfrm>
            <a:off x="2734148" y="3694353"/>
            <a:ext cx="2107237" cy="1119033"/>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GB" sz="1200">
                <a:solidFill>
                  <a:srgbClr val="FFFFFF"/>
                </a:solidFill>
                <a:latin typeface="Roboto"/>
                <a:ea typeface="Roboto"/>
                <a:cs typeface="Roboto"/>
                <a:sym typeface="Roboto"/>
              </a:rPr>
              <a:t>Implementation</a:t>
            </a:r>
            <a:endParaRPr sz="1200">
              <a:solidFill>
                <a:srgbClr val="FFFFFF"/>
              </a:solidFill>
              <a:latin typeface="Roboto"/>
              <a:ea typeface="Roboto"/>
              <a:cs typeface="Roboto"/>
              <a:sym typeface="Roboto"/>
            </a:endParaRPr>
          </a:p>
          <a:p>
            <a:pPr indent="0" lvl="0" marL="0" rtl="0" algn="ctr">
              <a:lnSpc>
                <a:spcPct val="100000"/>
              </a:lnSpc>
              <a:spcBef>
                <a:spcPts val="0"/>
              </a:spcBef>
              <a:spcAft>
                <a:spcPts val="0"/>
              </a:spcAft>
              <a:buNone/>
            </a:pPr>
            <a:r>
              <a:rPr lang="en-GB" sz="1200">
                <a:solidFill>
                  <a:srgbClr val="FFFFFF"/>
                </a:solidFill>
                <a:latin typeface="Roboto"/>
                <a:ea typeface="Roboto"/>
                <a:cs typeface="Roboto"/>
                <a:sym typeface="Roboto"/>
              </a:rPr>
              <a:t>Migration</a:t>
            </a:r>
            <a:endParaRPr sz="1200">
              <a:solidFill>
                <a:srgbClr val="FFFFFF"/>
              </a:solidFill>
              <a:latin typeface="Roboto"/>
              <a:ea typeface="Roboto"/>
              <a:cs typeface="Roboto"/>
              <a:sym typeface="Roboto"/>
            </a:endParaRPr>
          </a:p>
          <a:p>
            <a:pPr indent="0" lvl="0" marL="0" rtl="0" algn="ctr">
              <a:lnSpc>
                <a:spcPct val="100000"/>
              </a:lnSpc>
              <a:spcBef>
                <a:spcPts val="0"/>
              </a:spcBef>
              <a:spcAft>
                <a:spcPts val="0"/>
              </a:spcAft>
              <a:buNone/>
            </a:pPr>
            <a:r>
              <a:rPr lang="en-GB" sz="1200">
                <a:solidFill>
                  <a:srgbClr val="FFFFFF"/>
                </a:solidFill>
                <a:latin typeface="Roboto"/>
                <a:ea typeface="Roboto"/>
                <a:cs typeface="Roboto"/>
                <a:sym typeface="Roboto"/>
              </a:rPr>
              <a:t>Advocacy and training </a:t>
            </a:r>
            <a:endParaRPr sz="1200">
              <a:solidFill>
                <a:srgbClr val="FFFFFF"/>
              </a:solidFill>
              <a:latin typeface="Roboto"/>
              <a:ea typeface="Roboto"/>
              <a:cs typeface="Roboto"/>
              <a:sym typeface="Roboto"/>
            </a:endParaRPr>
          </a:p>
        </p:txBody>
      </p:sp>
      <p:sp>
        <p:nvSpPr>
          <p:cNvPr id="218" name="Google Shape;218;p25"/>
          <p:cNvSpPr/>
          <p:nvPr/>
        </p:nvSpPr>
        <p:spPr>
          <a:xfrm>
            <a:off x="3729383" y="3511880"/>
            <a:ext cx="116766" cy="120933"/>
          </a:xfrm>
          <a:prstGeom prst="triangle">
            <a:avLst>
              <a:gd fmla="val 50000" name="adj"/>
            </a:avLst>
          </a:prstGeom>
          <a:solidFill>
            <a:srgbClr val="701C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25"/>
          <p:cNvSpPr/>
          <p:nvPr/>
        </p:nvSpPr>
        <p:spPr>
          <a:xfrm rot="-711236">
            <a:off x="1334133" y="2627201"/>
            <a:ext cx="1350909" cy="57662"/>
          </a:xfrm>
          <a:prstGeom prst="roundRect">
            <a:avLst>
              <a:gd fmla="val 50000" name="adj"/>
            </a:avLst>
          </a:prstGeom>
          <a:solidFill>
            <a:srgbClr val="701C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25"/>
          <p:cNvSpPr/>
          <p:nvPr/>
        </p:nvSpPr>
        <p:spPr>
          <a:xfrm>
            <a:off x="1227557" y="1089425"/>
            <a:ext cx="2275151" cy="1153740"/>
          </a:xfrm>
          <a:prstGeom prst="roundRect">
            <a:avLst>
              <a:gd fmla="val 4485" name="adj"/>
            </a:avLst>
          </a:prstGeom>
          <a:solidFill>
            <a:srgbClr val="701C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21" name="Google Shape;221;p25"/>
          <p:cNvSpPr txBox="1"/>
          <p:nvPr/>
        </p:nvSpPr>
        <p:spPr>
          <a:xfrm>
            <a:off x="1902222" y="2243182"/>
            <a:ext cx="925800" cy="4527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GB" sz="800">
                <a:solidFill>
                  <a:srgbClr val="701C7F"/>
                </a:solidFill>
                <a:latin typeface="Roboto"/>
                <a:ea typeface="Roboto"/>
                <a:cs typeface="Roboto"/>
                <a:sym typeface="Roboto"/>
              </a:rPr>
              <a:t>2023</a:t>
            </a:r>
            <a:endParaRPr b="1" sz="800">
              <a:solidFill>
                <a:srgbClr val="701C7F"/>
              </a:solidFill>
              <a:latin typeface="Roboto"/>
              <a:ea typeface="Roboto"/>
              <a:cs typeface="Roboto"/>
              <a:sym typeface="Roboto"/>
            </a:endParaRPr>
          </a:p>
        </p:txBody>
      </p:sp>
      <p:sp>
        <p:nvSpPr>
          <p:cNvPr id="222" name="Google Shape;222;p25"/>
          <p:cNvSpPr/>
          <p:nvPr/>
        </p:nvSpPr>
        <p:spPr>
          <a:xfrm rot="10800000">
            <a:off x="2305321" y="2235939"/>
            <a:ext cx="119556" cy="110700"/>
          </a:xfrm>
          <a:prstGeom prst="triangle">
            <a:avLst>
              <a:gd fmla="val 50000" name="adj"/>
            </a:avLst>
          </a:prstGeom>
          <a:solidFill>
            <a:srgbClr val="701C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25"/>
          <p:cNvSpPr txBox="1"/>
          <p:nvPr/>
        </p:nvSpPr>
        <p:spPr>
          <a:xfrm>
            <a:off x="1189721" y="1255871"/>
            <a:ext cx="2343298" cy="861984"/>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None/>
            </a:pPr>
            <a:r>
              <a:rPr lang="en-GB" sz="1200">
                <a:solidFill>
                  <a:srgbClr val="FFFFFF"/>
                </a:solidFill>
                <a:latin typeface="Roboto"/>
                <a:ea typeface="Roboto"/>
                <a:cs typeface="Roboto"/>
                <a:sym typeface="Roboto"/>
              </a:rPr>
              <a:t>Business Case </a:t>
            </a:r>
            <a:endParaRPr sz="1200">
              <a:solidFill>
                <a:srgbClr val="FFFFFF"/>
              </a:solidFill>
              <a:latin typeface="Roboto"/>
              <a:ea typeface="Roboto"/>
              <a:cs typeface="Roboto"/>
              <a:sym typeface="Roboto"/>
            </a:endParaRPr>
          </a:p>
          <a:p>
            <a:pPr indent="0" lvl="0" marL="0" rtl="0" algn="ctr">
              <a:lnSpc>
                <a:spcPct val="100000"/>
              </a:lnSpc>
              <a:spcBef>
                <a:spcPts val="0"/>
              </a:spcBef>
              <a:spcAft>
                <a:spcPts val="0"/>
              </a:spcAft>
              <a:buNone/>
            </a:pPr>
            <a:r>
              <a:rPr lang="en-GB" sz="1200">
                <a:solidFill>
                  <a:srgbClr val="FFFFFF"/>
                </a:solidFill>
                <a:latin typeface="Roboto"/>
                <a:ea typeface="Roboto"/>
                <a:cs typeface="Roboto"/>
                <a:sym typeface="Roboto"/>
              </a:rPr>
              <a:t>Stakeholder </a:t>
            </a:r>
            <a:r>
              <a:rPr lang="en-GB" sz="1200">
                <a:solidFill>
                  <a:srgbClr val="FFFFFF"/>
                </a:solidFill>
                <a:latin typeface="Roboto"/>
                <a:ea typeface="Roboto"/>
                <a:cs typeface="Roboto"/>
                <a:sym typeface="Roboto"/>
              </a:rPr>
              <a:t>engagement</a:t>
            </a:r>
            <a:r>
              <a:rPr lang="en-GB" sz="1200">
                <a:solidFill>
                  <a:srgbClr val="FFFFFF"/>
                </a:solidFill>
                <a:latin typeface="Roboto"/>
                <a:ea typeface="Roboto"/>
                <a:cs typeface="Roboto"/>
                <a:sym typeface="Roboto"/>
              </a:rPr>
              <a:t> </a:t>
            </a:r>
            <a:endParaRPr sz="1200">
              <a:solidFill>
                <a:srgbClr val="FFFFFF"/>
              </a:solidFill>
              <a:latin typeface="Roboto"/>
              <a:ea typeface="Roboto"/>
              <a:cs typeface="Roboto"/>
              <a:sym typeface="Roboto"/>
            </a:endParaRPr>
          </a:p>
          <a:p>
            <a:pPr indent="0" lvl="0" marL="0" rtl="0" algn="ctr">
              <a:lnSpc>
                <a:spcPct val="100000"/>
              </a:lnSpc>
              <a:spcBef>
                <a:spcPts val="0"/>
              </a:spcBef>
              <a:spcAft>
                <a:spcPts val="0"/>
              </a:spcAft>
              <a:buNone/>
            </a:pPr>
            <a:r>
              <a:rPr lang="en-GB" sz="1200">
                <a:solidFill>
                  <a:srgbClr val="FFFFFF"/>
                </a:solidFill>
                <a:latin typeface="Roboto"/>
                <a:ea typeface="Roboto"/>
                <a:cs typeface="Roboto"/>
                <a:sym typeface="Roboto"/>
              </a:rPr>
              <a:t>Contract signed </a:t>
            </a:r>
            <a:endParaRPr sz="1200">
              <a:solidFill>
                <a:srgbClr val="FFFFFF"/>
              </a:solidFill>
              <a:latin typeface="Roboto"/>
              <a:ea typeface="Roboto"/>
              <a:cs typeface="Roboto"/>
              <a:sym typeface="Roboto"/>
            </a:endParaRPr>
          </a:p>
          <a:p>
            <a:pPr indent="0" lvl="0" marL="0" rtl="0" algn="l">
              <a:lnSpc>
                <a:spcPct val="115000"/>
              </a:lnSpc>
              <a:spcBef>
                <a:spcPts val="0"/>
              </a:spcBef>
              <a:spcAft>
                <a:spcPts val="1600"/>
              </a:spcAft>
              <a:buNone/>
            </a:pPr>
            <a:r>
              <a:t/>
            </a:r>
            <a:endParaRPr sz="800">
              <a:solidFill>
                <a:srgbClr val="FFFFFF"/>
              </a:solidFill>
              <a:latin typeface="Roboto"/>
              <a:ea typeface="Roboto"/>
              <a:cs typeface="Roboto"/>
              <a:sym typeface="Roboto"/>
            </a:endParaRPr>
          </a:p>
        </p:txBody>
      </p:sp>
      <p:sp>
        <p:nvSpPr>
          <p:cNvPr id="224" name="Google Shape;224;p25"/>
          <p:cNvSpPr/>
          <p:nvPr/>
        </p:nvSpPr>
        <p:spPr>
          <a:xfrm rot="-2117434">
            <a:off x="2418104" y="2518455"/>
            <a:ext cx="226406" cy="251666"/>
          </a:xfrm>
          <a:prstGeom prst="ellipse">
            <a:avLst/>
          </a:prstGeom>
          <a:solidFill>
            <a:srgbClr val="FFFFFF"/>
          </a:solidFill>
          <a:ln cap="flat" cmpd="sng" w="38100">
            <a:solidFill>
              <a:srgbClr val="701C7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2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Looking ahead to the next REF: OA Requirements </a:t>
            </a:r>
            <a:endParaRPr/>
          </a:p>
        </p:txBody>
      </p:sp>
      <p:sp>
        <p:nvSpPr>
          <p:cNvPr id="230" name="Google Shape;230;p26"/>
          <p:cNvSpPr txBox="1"/>
          <p:nvPr>
            <p:ph idx="1" type="body"/>
          </p:nvPr>
        </p:nvSpPr>
        <p:spPr>
          <a:xfrm>
            <a:off x="311700" y="1631625"/>
            <a:ext cx="8520600" cy="2269200"/>
          </a:xfrm>
          <a:prstGeom prst="rect">
            <a:avLst/>
          </a:prstGeom>
        </p:spPr>
        <p:txBody>
          <a:bodyPr anchorCtr="0" anchor="t" bIns="91425" lIns="91425" spcFirstLastPara="1" rIns="91425" wrap="square" tIns="91425">
            <a:normAutofit/>
          </a:bodyPr>
          <a:lstStyle/>
          <a:p>
            <a:pPr indent="-323850" lvl="0" marL="457200" rtl="0" algn="l">
              <a:spcBef>
                <a:spcPts val="0"/>
              </a:spcBef>
              <a:spcAft>
                <a:spcPts val="0"/>
              </a:spcAft>
              <a:buSzPts val="1500"/>
              <a:buChar char="●"/>
            </a:pPr>
            <a:r>
              <a:rPr b="1" lang="en-GB" sz="1500"/>
              <a:t>monographs and other long-form publications </a:t>
            </a:r>
            <a:endParaRPr b="1" sz="1500"/>
          </a:p>
          <a:p>
            <a:pPr indent="-323850" lvl="0" marL="457200" rtl="0" algn="l">
              <a:spcBef>
                <a:spcPts val="0"/>
              </a:spcBef>
              <a:spcAft>
                <a:spcPts val="0"/>
              </a:spcAft>
              <a:buSzPts val="1500"/>
              <a:buChar char="●"/>
            </a:pPr>
            <a:r>
              <a:rPr b="1" lang="en-GB" sz="1500"/>
              <a:t>non-text outputs</a:t>
            </a:r>
            <a:r>
              <a:rPr lang="en-GB" sz="1500"/>
              <a:t> </a:t>
            </a:r>
            <a:endParaRPr sz="1500"/>
          </a:p>
          <a:p>
            <a:pPr indent="-323850" lvl="0" marL="457200" rtl="0" algn="l">
              <a:spcBef>
                <a:spcPts val="0"/>
              </a:spcBef>
              <a:spcAft>
                <a:spcPts val="0"/>
              </a:spcAft>
              <a:buSzPts val="1500"/>
              <a:buChar char="●"/>
            </a:pPr>
            <a:r>
              <a:rPr lang="en-GB" sz="1500"/>
              <a:t>working papers or outputs submitted to pre-print systems that are not the version ‘as accepted for publication’ </a:t>
            </a:r>
            <a:endParaRPr sz="1500"/>
          </a:p>
          <a:p>
            <a:pPr indent="-323850" lvl="0" marL="457200" rtl="0" algn="l">
              <a:spcBef>
                <a:spcPts val="0"/>
              </a:spcBef>
              <a:spcAft>
                <a:spcPts val="0"/>
              </a:spcAft>
              <a:buSzPts val="1500"/>
              <a:buChar char="●"/>
            </a:pPr>
            <a:r>
              <a:rPr b="1" lang="en-GB" sz="1500"/>
              <a:t>the data which underpins some research</a:t>
            </a:r>
            <a:r>
              <a:rPr lang="en-GB" sz="1500"/>
              <a:t> </a:t>
            </a:r>
            <a:endParaRPr sz="1500"/>
          </a:p>
          <a:p>
            <a:pPr indent="-323850" lvl="0" marL="457200" rtl="0" algn="l">
              <a:spcBef>
                <a:spcPts val="0"/>
              </a:spcBef>
              <a:spcAft>
                <a:spcPts val="0"/>
              </a:spcAft>
              <a:buSzPts val="1500"/>
              <a:buChar char="●"/>
            </a:pPr>
            <a:r>
              <a:rPr lang="en-GB" sz="1500"/>
              <a:t>confidential reports that are not published because of commercial or other sensitivity</a:t>
            </a:r>
            <a:endParaRPr sz="1500"/>
          </a:p>
          <a:p>
            <a:pPr indent="0" lvl="0" marL="457200" rtl="0" algn="l">
              <a:spcBef>
                <a:spcPts val="1200"/>
              </a:spcBef>
              <a:spcAft>
                <a:spcPts val="1200"/>
              </a:spcAft>
              <a:buNone/>
            </a:pPr>
            <a:r>
              <a:t/>
            </a:r>
            <a:endParaRPr sz="15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2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Looking ahead to the next REF: [not so?] Blue Sky </a:t>
            </a:r>
            <a:endParaRPr/>
          </a:p>
        </p:txBody>
      </p:sp>
      <p:sp>
        <p:nvSpPr>
          <p:cNvPr id="236" name="Google Shape;236;p27"/>
          <p:cNvSpPr txBox="1"/>
          <p:nvPr>
            <p:ph idx="1" type="body"/>
          </p:nvPr>
        </p:nvSpPr>
        <p:spPr>
          <a:xfrm>
            <a:off x="311700" y="1631625"/>
            <a:ext cx="8520600" cy="2269200"/>
          </a:xfrm>
          <a:prstGeom prst="rect">
            <a:avLst/>
          </a:prstGeom>
        </p:spPr>
        <p:txBody>
          <a:bodyPr anchorCtr="0" anchor="t" bIns="91425" lIns="91425" spcFirstLastPara="1" rIns="91425" wrap="square" tIns="91425">
            <a:normAutofit/>
          </a:bodyPr>
          <a:lstStyle/>
          <a:p>
            <a:pPr indent="-323850" lvl="0" marL="457200" rtl="0" algn="l">
              <a:spcBef>
                <a:spcPts val="0"/>
              </a:spcBef>
              <a:spcAft>
                <a:spcPts val="0"/>
              </a:spcAft>
              <a:buSzPts val="1500"/>
              <a:buChar char="●"/>
            </a:pPr>
            <a:r>
              <a:rPr lang="en-GB" sz="1500"/>
              <a:t>AI and machine learning</a:t>
            </a:r>
            <a:endParaRPr sz="1500"/>
          </a:p>
          <a:p>
            <a:pPr indent="-323850" lvl="0" marL="457200" rtl="0" algn="l">
              <a:spcBef>
                <a:spcPts val="0"/>
              </a:spcBef>
              <a:spcAft>
                <a:spcPts val="0"/>
              </a:spcAft>
              <a:buSzPts val="1500"/>
              <a:buChar char="●"/>
            </a:pPr>
            <a:r>
              <a:rPr lang="en-GB" sz="1500"/>
              <a:t>Enhanced</a:t>
            </a:r>
            <a:r>
              <a:rPr lang="en-GB" sz="1500"/>
              <a:t> and structured </a:t>
            </a:r>
            <a:r>
              <a:rPr lang="en-GB" sz="1500"/>
              <a:t>environment</a:t>
            </a:r>
            <a:r>
              <a:rPr lang="en-GB" sz="1500"/>
              <a:t> statements </a:t>
            </a:r>
            <a:endParaRPr sz="1500"/>
          </a:p>
          <a:p>
            <a:pPr indent="-323850" lvl="0" marL="457200" rtl="0" algn="l">
              <a:spcBef>
                <a:spcPts val="0"/>
              </a:spcBef>
              <a:spcAft>
                <a:spcPts val="0"/>
              </a:spcAft>
              <a:buSzPts val="1500"/>
              <a:buChar char="●"/>
            </a:pPr>
            <a:r>
              <a:rPr lang="en-GB" sz="1500"/>
              <a:t>Openness in research data infrastructure and technologies </a:t>
            </a:r>
            <a:endParaRPr sz="1500"/>
          </a:p>
          <a:p>
            <a:pPr indent="-323850" lvl="0" marL="457200" rtl="0" algn="l">
              <a:spcBef>
                <a:spcPts val="0"/>
              </a:spcBef>
              <a:spcAft>
                <a:spcPts val="0"/>
              </a:spcAft>
              <a:buSzPts val="1500"/>
              <a:buChar char="●"/>
            </a:pPr>
            <a:r>
              <a:rPr lang="en-GB" sz="1500"/>
              <a:t>Mandatory ORCiD </a:t>
            </a:r>
            <a:endParaRPr sz="1500"/>
          </a:p>
          <a:p>
            <a:pPr indent="0" lvl="0" marL="457200" rtl="0" algn="l">
              <a:spcBef>
                <a:spcPts val="1200"/>
              </a:spcBef>
              <a:spcAft>
                <a:spcPts val="0"/>
              </a:spcAft>
              <a:buNone/>
            </a:pPr>
            <a:r>
              <a:t/>
            </a:r>
            <a:endParaRPr sz="1500"/>
          </a:p>
          <a:p>
            <a:pPr indent="0" lvl="0" marL="457200" rtl="0" algn="l">
              <a:spcBef>
                <a:spcPts val="1200"/>
              </a:spcBef>
              <a:spcAft>
                <a:spcPts val="1200"/>
              </a:spcAft>
              <a:buNone/>
            </a:pPr>
            <a:r>
              <a:t/>
            </a:r>
            <a:endParaRPr sz="15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2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In summary</a:t>
            </a:r>
            <a:endParaRPr/>
          </a:p>
        </p:txBody>
      </p:sp>
      <p:sp>
        <p:nvSpPr>
          <p:cNvPr id="242" name="Google Shape;242;p2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GB"/>
              <a:t>Figshare makes research </a:t>
            </a:r>
            <a:r>
              <a:rPr lang="en-GB"/>
              <a:t>discoverable</a:t>
            </a:r>
            <a:r>
              <a:rPr lang="en-GB"/>
              <a:t> in a way that complies with REF’s access and discoverability requirements </a:t>
            </a:r>
            <a:endParaRPr/>
          </a:p>
          <a:p>
            <a:pPr indent="-342900" lvl="0" marL="457200" rtl="0" algn="l">
              <a:spcBef>
                <a:spcPts val="0"/>
              </a:spcBef>
              <a:spcAft>
                <a:spcPts val="0"/>
              </a:spcAft>
              <a:buSzPts val="1800"/>
              <a:buChar char="●"/>
            </a:pPr>
            <a:r>
              <a:rPr lang="en-GB"/>
              <a:t>A single solution for data and papers is under serious consideration throughout 2023</a:t>
            </a:r>
            <a:endParaRPr/>
          </a:p>
          <a:p>
            <a:pPr indent="-342900" lvl="0" marL="457200" rtl="0" algn="l">
              <a:spcBef>
                <a:spcPts val="0"/>
              </a:spcBef>
              <a:spcAft>
                <a:spcPts val="0"/>
              </a:spcAft>
              <a:buSzPts val="1800"/>
              <a:buChar char="●"/>
            </a:pPr>
            <a:r>
              <a:rPr lang="en-GB"/>
              <a:t>REF </a:t>
            </a:r>
            <a:r>
              <a:rPr lang="en-GB"/>
              <a:t>could</a:t>
            </a:r>
            <a:r>
              <a:rPr lang="en-GB"/>
              <a:t> radicalise </a:t>
            </a:r>
            <a:endParaRPr/>
          </a:p>
        </p:txBody>
      </p:sp>
      <p:pic>
        <p:nvPicPr>
          <p:cNvPr id="243" name="Google Shape;243;p28"/>
          <p:cNvPicPr preferRelativeResize="0"/>
          <p:nvPr/>
        </p:nvPicPr>
        <p:blipFill>
          <a:blip r:embed="rId3">
            <a:alphaModFix/>
          </a:blip>
          <a:stretch>
            <a:fillRect/>
          </a:stretch>
        </p:blipFill>
        <p:spPr>
          <a:xfrm>
            <a:off x="6730650" y="2843525"/>
            <a:ext cx="2199450" cy="21994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2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Reference List </a:t>
            </a:r>
            <a:endParaRPr/>
          </a:p>
        </p:txBody>
      </p:sp>
      <p:sp>
        <p:nvSpPr>
          <p:cNvPr id="249" name="Google Shape;249;p2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GB"/>
              <a:t>C. Stephen, G. Elizabeth, and W. James, “HARNESSING THE METRIC TIDE:,” 2022, doi: </a:t>
            </a:r>
            <a:r>
              <a:rPr lang="en-GB" u="sng">
                <a:solidFill>
                  <a:schemeClr val="hlink"/>
                </a:solidFill>
                <a:hlinkClick r:id="rId3"/>
              </a:rPr>
              <a:t>https://doi.org/10.6084/m9.figshare.21701624.v2</a:t>
            </a:r>
            <a:r>
              <a:rPr lang="en-GB"/>
              <a:t> </a:t>
            </a:r>
            <a:endParaRPr/>
          </a:p>
          <a:p>
            <a:pPr indent="0" lvl="0" marL="0" rtl="0" algn="l">
              <a:spcBef>
                <a:spcPts val="1200"/>
              </a:spcBef>
              <a:spcAft>
                <a:spcPts val="0"/>
              </a:spcAft>
              <a:buClr>
                <a:schemeClr val="dk1"/>
              </a:buClr>
              <a:buSzPts val="1100"/>
              <a:buFont typeface="Arial"/>
              <a:buNone/>
            </a:pPr>
            <a:r>
              <a:rPr lang="en-GB"/>
              <a:t>Research England, “REF 2021: Overview of open access policy and guidance,” 2019 [Online]. Available: </a:t>
            </a:r>
            <a:r>
              <a:rPr lang="en-GB" u="sng">
                <a:solidFill>
                  <a:schemeClr val="hlink"/>
                </a:solidFill>
                <a:hlinkClick r:id="rId4"/>
              </a:rPr>
              <a:t>https://www.ref.ac.uk/media/1228/open_access_summary__v1_0.pdf</a:t>
            </a:r>
            <a:r>
              <a:rPr lang="en-GB"/>
              <a:t> </a:t>
            </a:r>
            <a:endParaRPr/>
          </a:p>
          <a:p>
            <a:pPr indent="0" lvl="0" marL="0" rtl="0" algn="l">
              <a:spcBef>
                <a:spcPts val="1200"/>
              </a:spcBef>
              <a:spcAft>
                <a:spcPts val="0"/>
              </a:spcAft>
              <a:buClr>
                <a:schemeClr val="dk1"/>
              </a:buClr>
              <a:buSzPts val="1100"/>
              <a:buFont typeface="Arial"/>
              <a:buNone/>
            </a:pPr>
            <a:r>
              <a:t/>
            </a:r>
            <a:endParaRPr/>
          </a:p>
          <a:p>
            <a:pPr indent="0" lvl="0" marL="0" rtl="0" algn="l">
              <a:spcBef>
                <a:spcPts val="1200"/>
              </a:spcBef>
              <a:spcAft>
                <a:spcPts val="120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3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Questions</a:t>
            </a:r>
            <a:endParaRPr/>
          </a:p>
        </p:txBody>
      </p:sp>
      <p:sp>
        <p:nvSpPr>
          <p:cNvPr id="255" name="Google Shape;255;p3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sp>
        <p:nvSpPr>
          <p:cNvPr id="64" name="Google Shape;64;p15"/>
          <p:cNvSpPr txBox="1"/>
          <p:nvPr/>
        </p:nvSpPr>
        <p:spPr>
          <a:xfrm flipH="1">
            <a:off x="1167750" y="1605600"/>
            <a:ext cx="4882800" cy="1339200"/>
          </a:xfrm>
          <a:prstGeom prst="rect">
            <a:avLst/>
          </a:prstGeom>
          <a:noFill/>
          <a:ln>
            <a:noFill/>
          </a:ln>
        </p:spPr>
        <p:txBody>
          <a:bodyPr anchorCtr="0" anchor="t" bIns="91425" lIns="91425" spcFirstLastPara="1" rIns="91425" wrap="square" tIns="91425">
            <a:spAutoFit/>
          </a:bodyPr>
          <a:lstStyle/>
          <a:p>
            <a:pPr indent="-323850" lvl="0" marL="457200" rtl="0" algn="l">
              <a:spcBef>
                <a:spcPts val="0"/>
              </a:spcBef>
              <a:spcAft>
                <a:spcPts val="0"/>
              </a:spcAft>
              <a:buSzPts val="1500"/>
              <a:buAutoNum type="arabicPeriod"/>
            </a:pPr>
            <a:r>
              <a:rPr lang="en-GB" sz="1500"/>
              <a:t>Looking back at REF</a:t>
            </a:r>
            <a:endParaRPr sz="1500"/>
          </a:p>
          <a:p>
            <a:pPr indent="-323850" lvl="0" marL="457200" rtl="0" algn="l">
              <a:spcBef>
                <a:spcPts val="0"/>
              </a:spcBef>
              <a:spcAft>
                <a:spcPts val="0"/>
              </a:spcAft>
              <a:buSzPts val="1500"/>
              <a:buAutoNum type="arabicPeriod"/>
            </a:pPr>
            <a:r>
              <a:rPr lang="en-GB" sz="1500"/>
              <a:t>Figshare functionality  and REF </a:t>
            </a:r>
            <a:endParaRPr sz="1500"/>
          </a:p>
          <a:p>
            <a:pPr indent="-323850" lvl="0" marL="457200" rtl="0" algn="l">
              <a:spcBef>
                <a:spcPts val="0"/>
              </a:spcBef>
              <a:spcAft>
                <a:spcPts val="0"/>
              </a:spcAft>
              <a:buSzPts val="1500"/>
              <a:buAutoNum type="arabicPeriod"/>
            </a:pPr>
            <a:r>
              <a:rPr lang="en-GB" sz="1500"/>
              <a:t>REF 21 Environment </a:t>
            </a:r>
            <a:r>
              <a:rPr lang="en-GB" sz="1500"/>
              <a:t>statements</a:t>
            </a:r>
            <a:r>
              <a:rPr lang="en-GB" sz="1500"/>
              <a:t> </a:t>
            </a:r>
            <a:endParaRPr sz="1500"/>
          </a:p>
          <a:p>
            <a:pPr indent="-323850" lvl="0" marL="457200" rtl="0" algn="l">
              <a:spcBef>
                <a:spcPts val="0"/>
              </a:spcBef>
              <a:spcAft>
                <a:spcPts val="0"/>
              </a:spcAft>
              <a:buSzPts val="1500"/>
              <a:buAutoNum type="arabicPeriod"/>
            </a:pPr>
            <a:r>
              <a:rPr lang="en-GB" sz="1500"/>
              <a:t>The REF window </a:t>
            </a:r>
            <a:endParaRPr sz="1500"/>
          </a:p>
          <a:p>
            <a:pPr indent="-323850" lvl="0" marL="457200" rtl="0" algn="l">
              <a:spcBef>
                <a:spcPts val="0"/>
              </a:spcBef>
              <a:spcAft>
                <a:spcPts val="0"/>
              </a:spcAft>
              <a:buSzPts val="1500"/>
              <a:buAutoNum type="arabicPeriod"/>
            </a:pPr>
            <a:r>
              <a:rPr lang="en-GB" sz="1500"/>
              <a:t>Looking ahead to the next REF</a:t>
            </a:r>
            <a:endParaRPr sz="1500"/>
          </a:p>
        </p:txBody>
      </p:sp>
      <p:sp>
        <p:nvSpPr>
          <p:cNvPr id="65" name="Google Shape;65;p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Agenda</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sp>
        <p:nvSpPr>
          <p:cNvPr id="70" name="Google Shape;70;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The Research Excellence Framework</a:t>
            </a:r>
            <a:endParaRPr/>
          </a:p>
        </p:txBody>
      </p:sp>
      <p:sp>
        <p:nvSpPr>
          <p:cNvPr id="71" name="Google Shape;71;p16"/>
          <p:cNvSpPr txBox="1"/>
          <p:nvPr>
            <p:ph idx="1" type="body"/>
          </p:nvPr>
        </p:nvSpPr>
        <p:spPr>
          <a:xfrm>
            <a:off x="311700" y="96912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GB"/>
              <a:t>What does the REF and this photo have in common?</a:t>
            </a:r>
            <a:endParaRPr/>
          </a:p>
        </p:txBody>
      </p:sp>
      <p:pic>
        <p:nvPicPr>
          <p:cNvPr id="72" name="Google Shape;72;p16"/>
          <p:cNvPicPr preferRelativeResize="0"/>
          <p:nvPr/>
        </p:nvPicPr>
        <p:blipFill>
          <a:blip r:embed="rId3">
            <a:alphaModFix/>
          </a:blip>
          <a:stretch>
            <a:fillRect/>
          </a:stretch>
        </p:blipFill>
        <p:spPr>
          <a:xfrm>
            <a:off x="6587365" y="1088975"/>
            <a:ext cx="2244937" cy="3991025"/>
          </a:xfrm>
          <a:prstGeom prst="rect">
            <a:avLst/>
          </a:prstGeom>
          <a:noFill/>
          <a:ln>
            <a:noFill/>
          </a:ln>
        </p:spPr>
      </p:pic>
      <p:pic>
        <p:nvPicPr>
          <p:cNvPr id="73" name="Google Shape;73;p16"/>
          <p:cNvPicPr preferRelativeResize="0"/>
          <p:nvPr/>
        </p:nvPicPr>
        <p:blipFill>
          <a:blip r:embed="rId4">
            <a:alphaModFix/>
          </a:blip>
          <a:stretch>
            <a:fillRect/>
          </a:stretch>
        </p:blipFill>
        <p:spPr>
          <a:xfrm>
            <a:off x="539100" y="1383325"/>
            <a:ext cx="5010144" cy="3586475"/>
          </a:xfrm>
          <a:prstGeom prst="rect">
            <a:avLst/>
          </a:prstGeom>
          <a:noFill/>
          <a:ln>
            <a:noFill/>
          </a:ln>
        </p:spPr>
      </p:pic>
      <p:sp>
        <p:nvSpPr>
          <p:cNvPr id="74" name="Google Shape;74;p16"/>
          <p:cNvSpPr txBox="1"/>
          <p:nvPr/>
        </p:nvSpPr>
        <p:spPr>
          <a:xfrm>
            <a:off x="48250" y="4969800"/>
            <a:ext cx="43638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GB" sz="500">
                <a:solidFill>
                  <a:schemeClr val="dk1"/>
                </a:solidFill>
              </a:rPr>
              <a:t>Curry Stephen, Gadd Elizabeth, Wilsdon James</a:t>
            </a:r>
            <a:r>
              <a:rPr lang="en-GB" sz="500">
                <a:solidFill>
                  <a:schemeClr val="dk1"/>
                </a:solidFill>
              </a:rPr>
              <a:t> </a:t>
            </a:r>
            <a:r>
              <a:rPr lang="en-GB" sz="500" u="sng">
                <a:solidFill>
                  <a:schemeClr val="dk1"/>
                </a:solidFill>
              </a:rPr>
              <a:t>2022</a:t>
            </a:r>
            <a:r>
              <a:rPr lang="en-GB" sz="500">
                <a:solidFill>
                  <a:schemeClr val="dk1"/>
                </a:solidFill>
              </a:rPr>
              <a:t> </a:t>
            </a:r>
            <a:endParaRPr sz="500" u="sng">
              <a:solidFill>
                <a:schemeClr val="dk1"/>
              </a:solidFill>
            </a:endParaRPr>
          </a:p>
          <a:p>
            <a:pPr indent="0" lvl="0" marL="0" rtl="0" algn="l">
              <a:spcBef>
                <a:spcPts val="0"/>
              </a:spcBef>
              <a:spcAft>
                <a:spcPts val="0"/>
              </a:spcAft>
              <a:buNone/>
            </a:pPr>
            <a:r>
              <a:t/>
            </a:r>
            <a:endParaRPr sz="50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
                                        </p:tgtEl>
                                        <p:attrNameLst>
                                          <p:attrName>style.visibility</p:attrName>
                                        </p:attrNameLst>
                                      </p:cBhvr>
                                      <p:to>
                                        <p:strVal val="visible"/>
                                      </p:to>
                                    </p:set>
                                    <p:animEffect filter="fade" transition="in">
                                      <p:cBhvr>
                                        <p:cTn dur="1000"/>
                                        <p:tgtEl>
                                          <p:spTgt spid="7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
                                        </p:tgtEl>
                                        <p:attrNameLst>
                                          <p:attrName>style.visibility</p:attrName>
                                        </p:attrNameLst>
                                      </p:cBhvr>
                                      <p:to>
                                        <p:strVal val="visible"/>
                                      </p:to>
                                    </p:set>
                                    <p:animEffect filter="fade" transition="in">
                                      <p:cBhvr>
                                        <p:cTn dur="1000"/>
                                        <p:tgtEl>
                                          <p:spTgt spid="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17"/>
          <p:cNvSpPr txBox="1"/>
          <p:nvPr>
            <p:ph type="title"/>
          </p:nvPr>
        </p:nvSpPr>
        <p:spPr>
          <a:xfrm>
            <a:off x="311700" y="216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b="1">
              <a:latin typeface="Open Sans"/>
              <a:ea typeface="Open Sans"/>
              <a:cs typeface="Open Sans"/>
              <a:sym typeface="Open Sans"/>
            </a:endParaRPr>
          </a:p>
        </p:txBody>
      </p:sp>
      <p:grpSp>
        <p:nvGrpSpPr>
          <p:cNvPr id="80" name="Google Shape;80;p17"/>
          <p:cNvGrpSpPr/>
          <p:nvPr/>
        </p:nvGrpSpPr>
        <p:grpSpPr>
          <a:xfrm>
            <a:off x="4944875" y="1048825"/>
            <a:ext cx="4327900" cy="3633825"/>
            <a:chOff x="4944875" y="1048825"/>
            <a:chExt cx="4327900" cy="3633825"/>
          </a:xfrm>
        </p:grpSpPr>
        <p:pic>
          <p:nvPicPr>
            <p:cNvPr id="81" name="Google Shape;81;p17"/>
            <p:cNvPicPr preferRelativeResize="0"/>
            <p:nvPr/>
          </p:nvPicPr>
          <p:blipFill rotWithShape="1">
            <a:blip r:embed="rId3">
              <a:alphaModFix/>
            </a:blip>
            <a:srcRect b="8592" l="0" r="39463" t="0"/>
            <a:stretch/>
          </p:blipFill>
          <p:spPr>
            <a:xfrm>
              <a:off x="4944875" y="1048825"/>
              <a:ext cx="4327900" cy="3633825"/>
            </a:xfrm>
            <a:prstGeom prst="rect">
              <a:avLst/>
            </a:prstGeom>
            <a:noFill/>
            <a:ln>
              <a:noFill/>
            </a:ln>
          </p:spPr>
        </p:pic>
        <p:pic>
          <p:nvPicPr>
            <p:cNvPr id="82" name="Google Shape;82;p17"/>
            <p:cNvPicPr preferRelativeResize="0"/>
            <p:nvPr/>
          </p:nvPicPr>
          <p:blipFill>
            <a:blip r:embed="rId4">
              <a:alphaModFix/>
            </a:blip>
            <a:stretch>
              <a:fillRect/>
            </a:stretch>
          </p:blipFill>
          <p:spPr>
            <a:xfrm>
              <a:off x="6194650" y="1317325"/>
              <a:ext cx="3012173" cy="2884151"/>
            </a:xfrm>
            <a:prstGeom prst="rect">
              <a:avLst/>
            </a:prstGeom>
            <a:noFill/>
            <a:ln>
              <a:noFill/>
            </a:ln>
          </p:spPr>
        </p:pic>
      </p:grpSp>
      <p:grpSp>
        <p:nvGrpSpPr>
          <p:cNvPr id="83" name="Google Shape;83;p17"/>
          <p:cNvGrpSpPr/>
          <p:nvPr/>
        </p:nvGrpSpPr>
        <p:grpSpPr>
          <a:xfrm>
            <a:off x="186727" y="1121825"/>
            <a:ext cx="5250548" cy="3333350"/>
            <a:chOff x="186727" y="1121825"/>
            <a:chExt cx="5250548" cy="3333350"/>
          </a:xfrm>
        </p:grpSpPr>
        <p:sp>
          <p:nvSpPr>
            <p:cNvPr id="84" name="Google Shape;84;p17"/>
            <p:cNvSpPr txBox="1"/>
            <p:nvPr/>
          </p:nvSpPr>
          <p:spPr>
            <a:xfrm>
              <a:off x="1696400" y="1121825"/>
              <a:ext cx="1317300" cy="53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000">
                  <a:latin typeface="Open Sans"/>
                  <a:ea typeface="Open Sans"/>
                  <a:cs typeface="Open Sans"/>
                  <a:sym typeface="Open Sans"/>
                </a:rPr>
                <a:t>Create valid and persistent identifiers for research outputs</a:t>
              </a:r>
              <a:endParaRPr sz="1000">
                <a:latin typeface="Open Sans"/>
                <a:ea typeface="Open Sans"/>
                <a:cs typeface="Open Sans"/>
                <a:sym typeface="Open Sans"/>
              </a:endParaRPr>
            </a:p>
          </p:txBody>
        </p:sp>
        <p:sp>
          <p:nvSpPr>
            <p:cNvPr id="85" name="Google Shape;85;p17"/>
            <p:cNvSpPr txBox="1"/>
            <p:nvPr/>
          </p:nvSpPr>
          <p:spPr>
            <a:xfrm>
              <a:off x="186727" y="1745813"/>
              <a:ext cx="1116900" cy="53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sz="1000">
                  <a:latin typeface="Open Sans"/>
                  <a:ea typeface="Open Sans"/>
                  <a:cs typeface="Open Sans"/>
                  <a:sym typeface="Open Sans"/>
                </a:rPr>
                <a:t>Gain and track</a:t>
              </a:r>
              <a:endParaRPr sz="1000">
                <a:latin typeface="Open Sans"/>
                <a:ea typeface="Open Sans"/>
                <a:cs typeface="Open Sans"/>
                <a:sym typeface="Open Sans"/>
              </a:endParaRPr>
            </a:p>
            <a:p>
              <a:pPr indent="0" lvl="0" marL="0" rtl="0" algn="ctr">
                <a:spcBef>
                  <a:spcPts val="0"/>
                </a:spcBef>
                <a:spcAft>
                  <a:spcPts val="0"/>
                </a:spcAft>
                <a:buClr>
                  <a:schemeClr val="dk1"/>
                </a:buClr>
                <a:buSzPts val="1100"/>
                <a:buFont typeface="Arial"/>
                <a:buNone/>
              </a:pPr>
              <a:r>
                <a:rPr lang="en-GB" sz="1000">
                  <a:latin typeface="Open Sans"/>
                  <a:ea typeface="Open Sans"/>
                  <a:cs typeface="Open Sans"/>
                  <a:sym typeface="Open Sans"/>
                </a:rPr>
                <a:t>metrics and engagement to published outputs</a:t>
              </a:r>
              <a:endParaRPr sz="1000">
                <a:latin typeface="Open Sans"/>
                <a:ea typeface="Open Sans"/>
                <a:cs typeface="Open Sans"/>
                <a:sym typeface="Open Sans"/>
              </a:endParaRPr>
            </a:p>
            <a:p>
              <a:pPr indent="0" lvl="0" marL="0" rtl="0" algn="ctr">
                <a:spcBef>
                  <a:spcPts val="0"/>
                </a:spcBef>
                <a:spcAft>
                  <a:spcPts val="0"/>
                </a:spcAft>
                <a:buNone/>
              </a:pPr>
              <a:r>
                <a:t/>
              </a:r>
              <a:endParaRPr>
                <a:latin typeface="Proxima Nova"/>
                <a:ea typeface="Proxima Nova"/>
                <a:cs typeface="Proxima Nova"/>
                <a:sym typeface="Proxima Nova"/>
              </a:endParaRPr>
            </a:p>
          </p:txBody>
        </p:sp>
        <p:sp>
          <p:nvSpPr>
            <p:cNvPr id="86" name="Google Shape;86;p17"/>
            <p:cNvSpPr txBox="1"/>
            <p:nvPr/>
          </p:nvSpPr>
          <p:spPr>
            <a:xfrm>
              <a:off x="187851" y="3611250"/>
              <a:ext cx="1449000" cy="53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000">
                  <a:latin typeface="Open Sans"/>
                  <a:ea typeface="Open Sans"/>
                  <a:cs typeface="Open Sans"/>
                  <a:sym typeface="Open Sans"/>
                </a:rPr>
                <a:t>Support Creative Commons, Open Access compliance, and adhere to policies/mandates</a:t>
              </a:r>
              <a:endParaRPr sz="1000">
                <a:latin typeface="Open Sans"/>
                <a:ea typeface="Open Sans"/>
                <a:cs typeface="Open Sans"/>
                <a:sym typeface="Open Sans"/>
              </a:endParaRPr>
            </a:p>
          </p:txBody>
        </p:sp>
        <p:sp>
          <p:nvSpPr>
            <p:cNvPr id="87" name="Google Shape;87;p17"/>
            <p:cNvSpPr txBox="1"/>
            <p:nvPr/>
          </p:nvSpPr>
          <p:spPr>
            <a:xfrm>
              <a:off x="3583675" y="1709850"/>
              <a:ext cx="890400" cy="104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000">
                  <a:latin typeface="Open Sans"/>
                  <a:ea typeface="Open Sans"/>
                  <a:cs typeface="Open Sans"/>
                  <a:sym typeface="Open Sans"/>
                </a:rPr>
                <a:t>Describe research outputs in contextual, shareable, and citable manner</a:t>
              </a:r>
              <a:endParaRPr sz="1000">
                <a:latin typeface="Open Sans"/>
                <a:ea typeface="Open Sans"/>
                <a:cs typeface="Open Sans"/>
                <a:sym typeface="Open Sans"/>
              </a:endParaRPr>
            </a:p>
          </p:txBody>
        </p:sp>
        <p:sp>
          <p:nvSpPr>
            <p:cNvPr id="88" name="Google Shape;88;p17"/>
            <p:cNvSpPr txBox="1"/>
            <p:nvPr/>
          </p:nvSpPr>
          <p:spPr>
            <a:xfrm>
              <a:off x="2972825" y="3909850"/>
              <a:ext cx="1738500" cy="53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000">
                  <a:solidFill>
                    <a:schemeClr val="dk1"/>
                  </a:solidFill>
                  <a:latin typeface="Open Sans"/>
                  <a:ea typeface="Open Sans"/>
                  <a:cs typeface="Open Sans"/>
                  <a:sym typeface="Open Sans"/>
                </a:rPr>
                <a:t>Ensure outputs are FAIR, discoverable, and indexable by other platforms</a:t>
              </a:r>
              <a:endParaRPr sz="1000">
                <a:solidFill>
                  <a:schemeClr val="dk1"/>
                </a:solidFill>
                <a:latin typeface="Open Sans"/>
                <a:ea typeface="Open Sans"/>
                <a:cs typeface="Open Sans"/>
                <a:sym typeface="Open Sans"/>
              </a:endParaRPr>
            </a:p>
          </p:txBody>
        </p:sp>
        <p:cxnSp>
          <p:nvCxnSpPr>
            <p:cNvPr id="89" name="Google Shape;89;p17"/>
            <p:cNvCxnSpPr/>
            <p:nvPr/>
          </p:nvCxnSpPr>
          <p:spPr>
            <a:xfrm rot="10800000">
              <a:off x="2345600" y="1893375"/>
              <a:ext cx="18900" cy="461700"/>
            </a:xfrm>
            <a:prstGeom prst="straightConnector1">
              <a:avLst/>
            </a:prstGeom>
            <a:noFill/>
            <a:ln cap="flat" cmpd="sng" w="9525">
              <a:solidFill>
                <a:schemeClr val="lt1"/>
              </a:solidFill>
              <a:prstDash val="solid"/>
              <a:round/>
              <a:headEnd len="med" w="med" type="none"/>
              <a:tailEnd len="med" w="med" type="none"/>
            </a:ln>
            <a:effectLst>
              <a:outerShdw blurRad="57150" rotWithShape="0" algn="bl" dir="5400000" dist="19050">
                <a:srgbClr val="000000">
                  <a:alpha val="81000"/>
                </a:srgbClr>
              </a:outerShdw>
            </a:effectLst>
          </p:spPr>
        </p:cxnSp>
        <p:cxnSp>
          <p:nvCxnSpPr>
            <p:cNvPr id="90" name="Google Shape;90;p17"/>
            <p:cNvCxnSpPr/>
            <p:nvPr/>
          </p:nvCxnSpPr>
          <p:spPr>
            <a:xfrm rot="10800000">
              <a:off x="1281375" y="2552850"/>
              <a:ext cx="555600" cy="207300"/>
            </a:xfrm>
            <a:prstGeom prst="straightConnector1">
              <a:avLst/>
            </a:prstGeom>
            <a:noFill/>
            <a:ln cap="flat" cmpd="sng" w="9525">
              <a:solidFill>
                <a:schemeClr val="lt1"/>
              </a:solidFill>
              <a:prstDash val="solid"/>
              <a:round/>
              <a:headEnd len="med" w="med" type="none"/>
              <a:tailEnd len="med" w="med" type="none"/>
            </a:ln>
            <a:effectLst>
              <a:outerShdw blurRad="57150" rotWithShape="0" algn="bl" dir="5400000" dist="19050">
                <a:srgbClr val="000000">
                  <a:alpha val="81000"/>
                </a:srgbClr>
              </a:outerShdw>
            </a:effectLst>
          </p:spPr>
        </p:cxnSp>
        <p:cxnSp>
          <p:nvCxnSpPr>
            <p:cNvPr id="91" name="Google Shape;91;p17"/>
            <p:cNvCxnSpPr/>
            <p:nvPr/>
          </p:nvCxnSpPr>
          <p:spPr>
            <a:xfrm flipH="1">
              <a:off x="1554351" y="3221850"/>
              <a:ext cx="527400" cy="471000"/>
            </a:xfrm>
            <a:prstGeom prst="straightConnector1">
              <a:avLst/>
            </a:prstGeom>
            <a:noFill/>
            <a:ln cap="flat" cmpd="sng" w="9525">
              <a:solidFill>
                <a:schemeClr val="lt1"/>
              </a:solidFill>
              <a:prstDash val="solid"/>
              <a:round/>
              <a:headEnd len="med" w="med" type="none"/>
              <a:tailEnd len="med" w="med" type="none"/>
            </a:ln>
            <a:effectLst>
              <a:outerShdw blurRad="57150" rotWithShape="0" algn="bl" dir="5400000" dist="19050">
                <a:srgbClr val="000000">
                  <a:alpha val="81000"/>
                </a:srgbClr>
              </a:outerShdw>
            </a:effectLst>
          </p:spPr>
        </p:cxnSp>
        <p:cxnSp>
          <p:nvCxnSpPr>
            <p:cNvPr id="92" name="Google Shape;92;p17"/>
            <p:cNvCxnSpPr/>
            <p:nvPr/>
          </p:nvCxnSpPr>
          <p:spPr>
            <a:xfrm>
              <a:off x="2807250" y="3193500"/>
              <a:ext cx="537000" cy="518100"/>
            </a:xfrm>
            <a:prstGeom prst="straightConnector1">
              <a:avLst/>
            </a:prstGeom>
            <a:noFill/>
            <a:ln cap="flat" cmpd="sng" w="9525">
              <a:solidFill>
                <a:schemeClr val="lt1"/>
              </a:solidFill>
              <a:prstDash val="solid"/>
              <a:round/>
              <a:headEnd len="med" w="med" type="none"/>
              <a:tailEnd len="med" w="med" type="none"/>
            </a:ln>
            <a:effectLst>
              <a:outerShdw blurRad="57150" rotWithShape="0" algn="bl" dir="5400000" dist="19050">
                <a:srgbClr val="000000">
                  <a:alpha val="81000"/>
                </a:srgbClr>
              </a:outerShdw>
            </a:effectLst>
          </p:spPr>
        </p:cxnSp>
        <p:cxnSp>
          <p:nvCxnSpPr>
            <p:cNvPr id="93" name="Google Shape;93;p17"/>
            <p:cNvCxnSpPr/>
            <p:nvPr/>
          </p:nvCxnSpPr>
          <p:spPr>
            <a:xfrm flipH="1">
              <a:off x="3023925" y="2449344"/>
              <a:ext cx="574500" cy="254400"/>
            </a:xfrm>
            <a:prstGeom prst="straightConnector1">
              <a:avLst/>
            </a:prstGeom>
            <a:noFill/>
            <a:ln cap="flat" cmpd="sng" w="9525">
              <a:solidFill>
                <a:schemeClr val="lt1"/>
              </a:solidFill>
              <a:prstDash val="solid"/>
              <a:round/>
              <a:headEnd len="med" w="med" type="none"/>
              <a:tailEnd len="med" w="med" type="none"/>
            </a:ln>
            <a:effectLst>
              <a:outerShdw blurRad="57150" rotWithShape="0" algn="bl" dir="5400000" dist="19050">
                <a:srgbClr val="000000">
                  <a:alpha val="81000"/>
                </a:srgbClr>
              </a:outerShdw>
            </a:effectLst>
          </p:spPr>
        </p:cxnSp>
        <p:pic>
          <p:nvPicPr>
            <p:cNvPr descr="Screen Shot 2014-07-03 at 6.26.14 PM.png" id="94" name="Google Shape;94;p17"/>
            <p:cNvPicPr preferRelativeResize="0"/>
            <p:nvPr/>
          </p:nvPicPr>
          <p:blipFill rotWithShape="1">
            <a:blip r:embed="rId5">
              <a:alphaModFix/>
            </a:blip>
            <a:srcRect b="0" l="0" r="0" t="0"/>
            <a:stretch/>
          </p:blipFill>
          <p:spPr>
            <a:xfrm>
              <a:off x="1999025" y="2431937"/>
              <a:ext cx="890500" cy="867613"/>
            </a:xfrm>
            <a:prstGeom prst="rect">
              <a:avLst/>
            </a:prstGeom>
            <a:noFill/>
            <a:ln>
              <a:noFill/>
            </a:ln>
          </p:spPr>
        </p:pic>
        <p:pic>
          <p:nvPicPr>
            <p:cNvPr id="95" name="Google Shape;95;p17"/>
            <p:cNvPicPr preferRelativeResize="0"/>
            <p:nvPr/>
          </p:nvPicPr>
          <p:blipFill>
            <a:blip r:embed="rId6">
              <a:alphaModFix/>
            </a:blip>
            <a:stretch>
              <a:fillRect/>
            </a:stretch>
          </p:blipFill>
          <p:spPr>
            <a:xfrm>
              <a:off x="2889525" y="1381441"/>
              <a:ext cx="300601" cy="273783"/>
            </a:xfrm>
            <a:prstGeom prst="rect">
              <a:avLst/>
            </a:prstGeom>
            <a:noFill/>
            <a:ln>
              <a:noFill/>
            </a:ln>
          </p:spPr>
        </p:pic>
        <p:pic>
          <p:nvPicPr>
            <p:cNvPr id="96" name="Google Shape;96;p17"/>
            <p:cNvPicPr preferRelativeResize="0"/>
            <p:nvPr/>
          </p:nvPicPr>
          <p:blipFill>
            <a:blip r:embed="rId7">
              <a:alphaModFix/>
            </a:blip>
            <a:stretch>
              <a:fillRect/>
            </a:stretch>
          </p:blipFill>
          <p:spPr>
            <a:xfrm>
              <a:off x="4429275" y="1709850"/>
              <a:ext cx="1008000" cy="1365409"/>
            </a:xfrm>
            <a:prstGeom prst="rect">
              <a:avLst/>
            </a:prstGeom>
            <a:noFill/>
            <a:ln>
              <a:noFill/>
            </a:ln>
          </p:spPr>
        </p:pic>
        <p:pic>
          <p:nvPicPr>
            <p:cNvPr id="97" name="Google Shape;97;p17"/>
            <p:cNvPicPr preferRelativeResize="0"/>
            <p:nvPr/>
          </p:nvPicPr>
          <p:blipFill>
            <a:blip r:embed="rId8">
              <a:alphaModFix/>
            </a:blip>
            <a:stretch>
              <a:fillRect/>
            </a:stretch>
          </p:blipFill>
          <p:spPr>
            <a:xfrm>
              <a:off x="3483775" y="3515950"/>
              <a:ext cx="1227487" cy="393900"/>
            </a:xfrm>
            <a:prstGeom prst="rect">
              <a:avLst/>
            </a:prstGeom>
            <a:noFill/>
            <a:ln>
              <a:noFill/>
            </a:ln>
          </p:spPr>
        </p:pic>
        <p:pic>
          <p:nvPicPr>
            <p:cNvPr id="98" name="Google Shape;98;p17"/>
            <p:cNvPicPr preferRelativeResize="0"/>
            <p:nvPr/>
          </p:nvPicPr>
          <p:blipFill>
            <a:blip r:embed="rId9">
              <a:alphaModFix/>
            </a:blip>
            <a:stretch>
              <a:fillRect/>
            </a:stretch>
          </p:blipFill>
          <p:spPr>
            <a:xfrm>
              <a:off x="1636850" y="3909850"/>
              <a:ext cx="176878" cy="273774"/>
            </a:xfrm>
            <a:prstGeom prst="rect">
              <a:avLst/>
            </a:prstGeom>
            <a:noFill/>
            <a:ln>
              <a:noFill/>
            </a:ln>
          </p:spPr>
        </p:pic>
        <p:pic>
          <p:nvPicPr>
            <p:cNvPr id="99" name="Google Shape;99;p17"/>
            <p:cNvPicPr preferRelativeResize="0"/>
            <p:nvPr/>
          </p:nvPicPr>
          <p:blipFill>
            <a:blip r:embed="rId10">
              <a:alphaModFix/>
            </a:blip>
            <a:stretch>
              <a:fillRect/>
            </a:stretch>
          </p:blipFill>
          <p:spPr>
            <a:xfrm>
              <a:off x="1561725" y="4238375"/>
              <a:ext cx="704596" cy="216800"/>
            </a:xfrm>
            <a:prstGeom prst="rect">
              <a:avLst/>
            </a:prstGeom>
            <a:noFill/>
            <a:ln>
              <a:noFill/>
            </a:ln>
          </p:spPr>
        </p:pic>
        <p:pic>
          <p:nvPicPr>
            <p:cNvPr id="100" name="Google Shape;100;p17"/>
            <p:cNvPicPr preferRelativeResize="0"/>
            <p:nvPr/>
          </p:nvPicPr>
          <p:blipFill>
            <a:blip r:embed="rId11">
              <a:alphaModFix/>
            </a:blip>
            <a:stretch>
              <a:fillRect/>
            </a:stretch>
          </p:blipFill>
          <p:spPr>
            <a:xfrm>
              <a:off x="436464" y="2800200"/>
              <a:ext cx="300601" cy="169250"/>
            </a:xfrm>
            <a:prstGeom prst="rect">
              <a:avLst/>
            </a:prstGeom>
            <a:noFill/>
            <a:ln>
              <a:noFill/>
            </a:ln>
          </p:spPr>
        </p:pic>
        <p:pic>
          <p:nvPicPr>
            <p:cNvPr id="101" name="Google Shape;101;p17"/>
            <p:cNvPicPr preferRelativeResize="0"/>
            <p:nvPr/>
          </p:nvPicPr>
          <p:blipFill>
            <a:blip r:embed="rId12">
              <a:alphaModFix/>
            </a:blip>
            <a:stretch>
              <a:fillRect/>
            </a:stretch>
          </p:blipFill>
          <p:spPr>
            <a:xfrm flipH="1">
              <a:off x="797466" y="2752646"/>
              <a:ext cx="212250" cy="216795"/>
            </a:xfrm>
            <a:prstGeom prst="rect">
              <a:avLst/>
            </a:prstGeom>
            <a:noFill/>
            <a:ln>
              <a:noFill/>
            </a:ln>
          </p:spPr>
        </p:pic>
        <p:pic>
          <p:nvPicPr>
            <p:cNvPr id="102" name="Google Shape;102;p17"/>
            <p:cNvPicPr preferRelativeResize="0"/>
            <p:nvPr/>
          </p:nvPicPr>
          <p:blipFill>
            <a:blip r:embed="rId13">
              <a:alphaModFix/>
            </a:blip>
            <a:stretch>
              <a:fillRect/>
            </a:stretch>
          </p:blipFill>
          <p:spPr>
            <a:xfrm>
              <a:off x="719617" y="3022538"/>
              <a:ext cx="367920" cy="328500"/>
            </a:xfrm>
            <a:prstGeom prst="rect">
              <a:avLst/>
            </a:prstGeom>
            <a:noFill/>
            <a:ln>
              <a:noFill/>
            </a:ln>
          </p:spPr>
        </p:pic>
        <p:pic>
          <p:nvPicPr>
            <p:cNvPr id="103" name="Google Shape;103;p17"/>
            <p:cNvPicPr preferRelativeResize="0"/>
            <p:nvPr/>
          </p:nvPicPr>
          <p:blipFill>
            <a:blip r:embed="rId14">
              <a:alphaModFix/>
            </a:blip>
            <a:stretch>
              <a:fillRect/>
            </a:stretch>
          </p:blipFill>
          <p:spPr>
            <a:xfrm>
              <a:off x="402800" y="3030095"/>
              <a:ext cx="367925" cy="313418"/>
            </a:xfrm>
            <a:prstGeom prst="rect">
              <a:avLst/>
            </a:prstGeom>
            <a:noFill/>
            <a:ln>
              <a:noFill/>
            </a:ln>
          </p:spPr>
        </p:pic>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18"/>
          <p:cNvSpPr txBox="1"/>
          <p:nvPr>
            <p:ph type="title"/>
          </p:nvPr>
        </p:nvSpPr>
        <p:spPr>
          <a:xfrm>
            <a:off x="311700" y="216425"/>
            <a:ext cx="87789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GB">
                <a:latin typeface="Open Sans"/>
                <a:ea typeface="Open Sans"/>
                <a:cs typeface="Open Sans"/>
                <a:sym typeface="Open Sans"/>
              </a:rPr>
              <a:t>Figshare: support research across all disciplines</a:t>
            </a:r>
            <a:endParaRPr b="1">
              <a:latin typeface="Open Sans"/>
              <a:ea typeface="Open Sans"/>
              <a:cs typeface="Open Sans"/>
              <a:sym typeface="Open Sans"/>
            </a:endParaRPr>
          </a:p>
        </p:txBody>
      </p:sp>
      <p:grpSp>
        <p:nvGrpSpPr>
          <p:cNvPr id="109" name="Google Shape;109;p18"/>
          <p:cNvGrpSpPr/>
          <p:nvPr/>
        </p:nvGrpSpPr>
        <p:grpSpPr>
          <a:xfrm>
            <a:off x="4944875" y="1048825"/>
            <a:ext cx="5093199" cy="3633825"/>
            <a:chOff x="4944875" y="1048825"/>
            <a:chExt cx="5093199" cy="3633825"/>
          </a:xfrm>
        </p:grpSpPr>
        <p:pic>
          <p:nvPicPr>
            <p:cNvPr id="110" name="Google Shape;110;p18"/>
            <p:cNvPicPr preferRelativeResize="0"/>
            <p:nvPr/>
          </p:nvPicPr>
          <p:blipFill rotWithShape="1">
            <a:blip r:embed="rId3">
              <a:alphaModFix/>
            </a:blip>
            <a:srcRect b="8592" l="0" r="39463" t="0"/>
            <a:stretch/>
          </p:blipFill>
          <p:spPr>
            <a:xfrm>
              <a:off x="4944875" y="1048825"/>
              <a:ext cx="4327900" cy="3633825"/>
            </a:xfrm>
            <a:prstGeom prst="rect">
              <a:avLst/>
            </a:prstGeom>
            <a:noFill/>
            <a:ln>
              <a:noFill/>
            </a:ln>
          </p:spPr>
        </p:pic>
        <p:pic>
          <p:nvPicPr>
            <p:cNvPr id="111" name="Google Shape;111;p18"/>
            <p:cNvPicPr preferRelativeResize="0"/>
            <p:nvPr/>
          </p:nvPicPr>
          <p:blipFill rotWithShape="1">
            <a:blip r:embed="rId4">
              <a:alphaModFix/>
            </a:blip>
            <a:srcRect b="0" l="0" r="0" t="0"/>
            <a:stretch/>
          </p:blipFill>
          <p:spPr>
            <a:xfrm>
              <a:off x="5941900" y="1296513"/>
              <a:ext cx="4096174" cy="3024571"/>
            </a:xfrm>
            <a:prstGeom prst="rect">
              <a:avLst/>
            </a:prstGeom>
            <a:noFill/>
            <a:ln>
              <a:noFill/>
            </a:ln>
          </p:spPr>
        </p:pic>
      </p:grpSp>
      <p:sp>
        <p:nvSpPr>
          <p:cNvPr id="112" name="Google Shape;112;p18"/>
          <p:cNvSpPr txBox="1"/>
          <p:nvPr/>
        </p:nvSpPr>
        <p:spPr>
          <a:xfrm>
            <a:off x="366375" y="827325"/>
            <a:ext cx="4645200" cy="4227600"/>
          </a:xfrm>
          <a:prstGeom prst="rect">
            <a:avLst/>
          </a:prstGeom>
          <a:noFill/>
          <a:ln>
            <a:noFill/>
          </a:ln>
        </p:spPr>
        <p:txBody>
          <a:bodyPr anchorCtr="0" anchor="b" bIns="45700" lIns="91425" spcFirstLastPara="1" rIns="91425" wrap="square" tIns="45700">
            <a:noAutofit/>
          </a:bodyPr>
          <a:lstStyle/>
          <a:p>
            <a:pPr indent="-323850" lvl="0" marL="457200" rtl="0" algn="l">
              <a:lnSpc>
                <a:spcPct val="90000"/>
              </a:lnSpc>
              <a:spcBef>
                <a:spcPts val="0"/>
              </a:spcBef>
              <a:spcAft>
                <a:spcPts val="0"/>
              </a:spcAft>
              <a:buClr>
                <a:srgbClr val="000000"/>
              </a:buClr>
              <a:buSzPts val="1500"/>
              <a:buFont typeface="Open Sans"/>
              <a:buChar char="●"/>
            </a:pPr>
            <a:r>
              <a:rPr lang="en-GB" sz="1500">
                <a:solidFill>
                  <a:srgbClr val="000000"/>
                </a:solidFill>
                <a:latin typeface="Open Sans"/>
                <a:ea typeface="Open Sans"/>
                <a:cs typeface="Open Sans"/>
                <a:sym typeface="Open Sans"/>
              </a:rPr>
              <a:t>Articles &amp; pre-prints</a:t>
            </a:r>
            <a:endParaRPr sz="1600">
              <a:solidFill>
                <a:srgbClr val="000000"/>
              </a:solidFill>
              <a:latin typeface="Open Sans"/>
              <a:ea typeface="Open Sans"/>
              <a:cs typeface="Open Sans"/>
              <a:sym typeface="Open Sans"/>
            </a:endParaRPr>
          </a:p>
          <a:p>
            <a:pPr indent="-323850" lvl="0" marL="457200" rtl="0" algn="l">
              <a:lnSpc>
                <a:spcPct val="90000"/>
              </a:lnSpc>
              <a:spcBef>
                <a:spcPts val="0"/>
              </a:spcBef>
              <a:spcAft>
                <a:spcPts val="0"/>
              </a:spcAft>
              <a:buClr>
                <a:srgbClr val="000000"/>
              </a:buClr>
              <a:buSzPts val="1500"/>
              <a:buFont typeface="Open Sans"/>
              <a:buChar char="●"/>
            </a:pPr>
            <a:r>
              <a:rPr lang="en-GB" sz="1500">
                <a:solidFill>
                  <a:srgbClr val="000000"/>
                </a:solidFill>
                <a:latin typeface="Open Sans"/>
                <a:ea typeface="Open Sans"/>
                <a:cs typeface="Open Sans"/>
                <a:sym typeface="Open Sans"/>
              </a:rPr>
              <a:t>Books, book chapters &amp; monographs</a:t>
            </a:r>
            <a:endParaRPr sz="1500">
              <a:solidFill>
                <a:srgbClr val="000000"/>
              </a:solidFill>
              <a:latin typeface="Open Sans"/>
              <a:ea typeface="Open Sans"/>
              <a:cs typeface="Open Sans"/>
              <a:sym typeface="Open Sans"/>
            </a:endParaRPr>
          </a:p>
          <a:p>
            <a:pPr indent="-323850" lvl="0" marL="457200" rtl="0" algn="l">
              <a:lnSpc>
                <a:spcPct val="90000"/>
              </a:lnSpc>
              <a:spcBef>
                <a:spcPts val="0"/>
              </a:spcBef>
              <a:spcAft>
                <a:spcPts val="0"/>
              </a:spcAft>
              <a:buClr>
                <a:srgbClr val="000000"/>
              </a:buClr>
              <a:buSzPts val="1500"/>
              <a:buFont typeface="Open Sans"/>
              <a:buChar char="●"/>
            </a:pPr>
            <a:r>
              <a:rPr lang="en-GB" sz="1500">
                <a:solidFill>
                  <a:srgbClr val="000000"/>
                </a:solidFill>
                <a:latin typeface="Open Sans"/>
                <a:ea typeface="Open Sans"/>
                <a:cs typeface="Open Sans"/>
                <a:sym typeface="Open Sans"/>
              </a:rPr>
              <a:t>Datasets &amp; figures</a:t>
            </a:r>
            <a:endParaRPr sz="1500">
              <a:solidFill>
                <a:srgbClr val="000000"/>
              </a:solidFill>
              <a:latin typeface="Open Sans"/>
              <a:ea typeface="Open Sans"/>
              <a:cs typeface="Open Sans"/>
              <a:sym typeface="Open Sans"/>
            </a:endParaRPr>
          </a:p>
          <a:p>
            <a:pPr indent="-323850" lvl="0" marL="457200" rtl="0" algn="l">
              <a:lnSpc>
                <a:spcPct val="90000"/>
              </a:lnSpc>
              <a:spcBef>
                <a:spcPts val="0"/>
              </a:spcBef>
              <a:spcAft>
                <a:spcPts val="0"/>
              </a:spcAft>
              <a:buClr>
                <a:srgbClr val="000000"/>
              </a:buClr>
              <a:buSzPts val="1500"/>
              <a:buFont typeface="Open Sans"/>
              <a:buChar char="●"/>
            </a:pPr>
            <a:r>
              <a:rPr lang="en-GB" sz="1500">
                <a:solidFill>
                  <a:srgbClr val="000000"/>
                </a:solidFill>
                <a:latin typeface="Open Sans"/>
                <a:ea typeface="Open Sans"/>
                <a:cs typeface="Open Sans"/>
                <a:sym typeface="Open Sans"/>
              </a:rPr>
              <a:t>Theses &amp; dissertations</a:t>
            </a:r>
            <a:endParaRPr sz="1500">
              <a:solidFill>
                <a:srgbClr val="000000"/>
              </a:solidFill>
              <a:latin typeface="Open Sans"/>
              <a:ea typeface="Open Sans"/>
              <a:cs typeface="Open Sans"/>
              <a:sym typeface="Open Sans"/>
            </a:endParaRPr>
          </a:p>
          <a:p>
            <a:pPr indent="-323850" lvl="0" marL="457200" rtl="0" algn="l">
              <a:lnSpc>
                <a:spcPct val="90000"/>
              </a:lnSpc>
              <a:spcBef>
                <a:spcPts val="0"/>
              </a:spcBef>
              <a:spcAft>
                <a:spcPts val="0"/>
              </a:spcAft>
              <a:buClr>
                <a:srgbClr val="000000"/>
              </a:buClr>
              <a:buSzPts val="1500"/>
              <a:buFont typeface="Open Sans"/>
              <a:buChar char="●"/>
            </a:pPr>
            <a:r>
              <a:rPr lang="en-GB" sz="1500">
                <a:solidFill>
                  <a:srgbClr val="000000"/>
                </a:solidFill>
                <a:latin typeface="Open Sans"/>
                <a:ea typeface="Open Sans"/>
                <a:cs typeface="Open Sans"/>
                <a:sym typeface="Open Sans"/>
              </a:rPr>
              <a:t>Media files (audio &amp; visual)</a:t>
            </a:r>
            <a:endParaRPr sz="1500">
              <a:solidFill>
                <a:srgbClr val="000000"/>
              </a:solidFill>
              <a:latin typeface="Open Sans"/>
              <a:ea typeface="Open Sans"/>
              <a:cs typeface="Open Sans"/>
              <a:sym typeface="Open Sans"/>
            </a:endParaRPr>
          </a:p>
          <a:p>
            <a:pPr indent="-323850" lvl="0" marL="457200" rtl="0" algn="l">
              <a:lnSpc>
                <a:spcPct val="90000"/>
              </a:lnSpc>
              <a:spcBef>
                <a:spcPts val="0"/>
              </a:spcBef>
              <a:spcAft>
                <a:spcPts val="0"/>
              </a:spcAft>
              <a:buClr>
                <a:srgbClr val="000000"/>
              </a:buClr>
              <a:buSzPts val="1500"/>
              <a:buFont typeface="Open Sans"/>
              <a:buChar char="●"/>
            </a:pPr>
            <a:r>
              <a:rPr lang="en-GB" sz="1500">
                <a:solidFill>
                  <a:srgbClr val="000000"/>
                </a:solidFill>
                <a:latin typeface="Open Sans"/>
                <a:ea typeface="Open Sans"/>
                <a:cs typeface="Open Sans"/>
                <a:sym typeface="Open Sans"/>
              </a:rPr>
              <a:t>Software &amp; code</a:t>
            </a:r>
            <a:endParaRPr sz="1500">
              <a:solidFill>
                <a:srgbClr val="000000"/>
              </a:solidFill>
              <a:latin typeface="Open Sans"/>
              <a:ea typeface="Open Sans"/>
              <a:cs typeface="Open Sans"/>
              <a:sym typeface="Open Sans"/>
            </a:endParaRPr>
          </a:p>
          <a:p>
            <a:pPr indent="-323850" lvl="0" marL="457200" rtl="0" algn="l">
              <a:lnSpc>
                <a:spcPct val="90000"/>
              </a:lnSpc>
              <a:spcBef>
                <a:spcPts val="0"/>
              </a:spcBef>
              <a:spcAft>
                <a:spcPts val="0"/>
              </a:spcAft>
              <a:buClr>
                <a:srgbClr val="000000"/>
              </a:buClr>
              <a:buSzPts val="1500"/>
              <a:buFont typeface="Open Sans"/>
              <a:buChar char="●"/>
            </a:pPr>
            <a:r>
              <a:rPr lang="en-GB" sz="1500">
                <a:solidFill>
                  <a:srgbClr val="000000"/>
                </a:solidFill>
                <a:latin typeface="Open Sans"/>
                <a:ea typeface="Open Sans"/>
                <a:cs typeface="Open Sans"/>
                <a:sym typeface="Open Sans"/>
              </a:rPr>
              <a:t>Performances &amp; events</a:t>
            </a:r>
            <a:endParaRPr sz="1500">
              <a:solidFill>
                <a:srgbClr val="000000"/>
              </a:solidFill>
              <a:latin typeface="Open Sans"/>
              <a:ea typeface="Open Sans"/>
              <a:cs typeface="Open Sans"/>
              <a:sym typeface="Open Sans"/>
            </a:endParaRPr>
          </a:p>
          <a:p>
            <a:pPr indent="-323850" lvl="0" marL="457200" rtl="0" algn="l">
              <a:lnSpc>
                <a:spcPct val="90000"/>
              </a:lnSpc>
              <a:spcBef>
                <a:spcPts val="0"/>
              </a:spcBef>
              <a:spcAft>
                <a:spcPts val="0"/>
              </a:spcAft>
              <a:buClr>
                <a:srgbClr val="000000"/>
              </a:buClr>
              <a:buSzPts val="1500"/>
              <a:buFont typeface="Open Sans"/>
              <a:buChar char="●"/>
            </a:pPr>
            <a:r>
              <a:rPr lang="en-GB" sz="1500">
                <a:solidFill>
                  <a:srgbClr val="000000"/>
                </a:solidFill>
                <a:latin typeface="Open Sans"/>
                <a:ea typeface="Open Sans"/>
                <a:cs typeface="Open Sans"/>
                <a:sym typeface="Open Sans"/>
              </a:rPr>
              <a:t>Compositions</a:t>
            </a:r>
            <a:endParaRPr sz="1500">
              <a:solidFill>
                <a:srgbClr val="000000"/>
              </a:solidFill>
              <a:latin typeface="Open Sans"/>
              <a:ea typeface="Open Sans"/>
              <a:cs typeface="Open Sans"/>
              <a:sym typeface="Open Sans"/>
            </a:endParaRPr>
          </a:p>
          <a:p>
            <a:pPr indent="-323850" lvl="0" marL="457200" rtl="0" algn="l">
              <a:lnSpc>
                <a:spcPct val="90000"/>
              </a:lnSpc>
              <a:spcBef>
                <a:spcPts val="0"/>
              </a:spcBef>
              <a:spcAft>
                <a:spcPts val="0"/>
              </a:spcAft>
              <a:buClr>
                <a:srgbClr val="000000"/>
              </a:buClr>
              <a:buSzPts val="1500"/>
              <a:buFont typeface="Open Sans"/>
              <a:buChar char="●"/>
            </a:pPr>
            <a:r>
              <a:rPr lang="en-GB" sz="1500">
                <a:solidFill>
                  <a:srgbClr val="000000"/>
                </a:solidFill>
                <a:latin typeface="Open Sans"/>
                <a:ea typeface="Open Sans"/>
                <a:cs typeface="Open Sans"/>
                <a:sym typeface="Open Sans"/>
              </a:rPr>
              <a:t>Digital collections &amp; archived materials</a:t>
            </a:r>
            <a:endParaRPr sz="1500">
              <a:solidFill>
                <a:srgbClr val="000000"/>
              </a:solidFill>
              <a:latin typeface="Open Sans"/>
              <a:ea typeface="Open Sans"/>
              <a:cs typeface="Open Sans"/>
              <a:sym typeface="Open Sans"/>
            </a:endParaRPr>
          </a:p>
          <a:p>
            <a:pPr indent="-323850" lvl="0" marL="457200" rtl="0" algn="l">
              <a:lnSpc>
                <a:spcPct val="90000"/>
              </a:lnSpc>
              <a:spcBef>
                <a:spcPts val="0"/>
              </a:spcBef>
              <a:spcAft>
                <a:spcPts val="0"/>
              </a:spcAft>
              <a:buClr>
                <a:srgbClr val="000000"/>
              </a:buClr>
              <a:buSzPts val="1500"/>
              <a:buFont typeface="Open Sans"/>
              <a:buChar char="●"/>
            </a:pPr>
            <a:r>
              <a:rPr lang="en-GB" sz="1500">
                <a:solidFill>
                  <a:srgbClr val="000000"/>
                </a:solidFill>
                <a:latin typeface="Open Sans"/>
                <a:ea typeface="Open Sans"/>
                <a:cs typeface="Open Sans"/>
                <a:sym typeface="Open Sans"/>
              </a:rPr>
              <a:t>Transcriptions</a:t>
            </a:r>
            <a:endParaRPr sz="1500">
              <a:solidFill>
                <a:srgbClr val="000000"/>
              </a:solidFill>
              <a:latin typeface="Open Sans"/>
              <a:ea typeface="Open Sans"/>
              <a:cs typeface="Open Sans"/>
              <a:sym typeface="Open Sans"/>
            </a:endParaRPr>
          </a:p>
          <a:p>
            <a:pPr indent="-323850" lvl="0" marL="457200" rtl="0" algn="l">
              <a:lnSpc>
                <a:spcPct val="90000"/>
              </a:lnSpc>
              <a:spcBef>
                <a:spcPts val="0"/>
              </a:spcBef>
              <a:spcAft>
                <a:spcPts val="0"/>
              </a:spcAft>
              <a:buClr>
                <a:srgbClr val="000000"/>
              </a:buClr>
              <a:buSzPts val="1500"/>
              <a:buFont typeface="Open Sans"/>
              <a:buChar char="●"/>
            </a:pPr>
            <a:r>
              <a:rPr lang="en-GB" sz="1500">
                <a:solidFill>
                  <a:srgbClr val="000000"/>
                </a:solidFill>
                <a:latin typeface="Open Sans"/>
                <a:ea typeface="Open Sans"/>
                <a:cs typeface="Open Sans"/>
                <a:sym typeface="Open Sans"/>
              </a:rPr>
              <a:t>Clinical trial records</a:t>
            </a:r>
            <a:endParaRPr sz="1500">
              <a:solidFill>
                <a:srgbClr val="000000"/>
              </a:solidFill>
              <a:latin typeface="Open Sans"/>
              <a:ea typeface="Open Sans"/>
              <a:cs typeface="Open Sans"/>
              <a:sym typeface="Open Sans"/>
            </a:endParaRPr>
          </a:p>
          <a:p>
            <a:pPr indent="-323850" lvl="0" marL="457200" rtl="0" algn="l">
              <a:lnSpc>
                <a:spcPct val="90000"/>
              </a:lnSpc>
              <a:spcBef>
                <a:spcPts val="0"/>
              </a:spcBef>
              <a:spcAft>
                <a:spcPts val="0"/>
              </a:spcAft>
              <a:buClr>
                <a:srgbClr val="000000"/>
              </a:buClr>
              <a:buSzPts val="1500"/>
              <a:buFont typeface="Open Sans"/>
              <a:buChar char="●"/>
            </a:pPr>
            <a:r>
              <a:rPr lang="en-GB" sz="1500">
                <a:solidFill>
                  <a:srgbClr val="000000"/>
                </a:solidFill>
                <a:latin typeface="Open Sans"/>
                <a:ea typeface="Open Sans"/>
                <a:cs typeface="Open Sans"/>
                <a:sym typeface="Open Sans"/>
              </a:rPr>
              <a:t>Presentations &amp; posters</a:t>
            </a:r>
            <a:endParaRPr sz="1500">
              <a:solidFill>
                <a:srgbClr val="000000"/>
              </a:solidFill>
              <a:latin typeface="Open Sans"/>
              <a:ea typeface="Open Sans"/>
              <a:cs typeface="Open Sans"/>
              <a:sym typeface="Open Sans"/>
            </a:endParaRPr>
          </a:p>
          <a:p>
            <a:pPr indent="-323850" lvl="0" marL="457200" rtl="0" algn="l">
              <a:lnSpc>
                <a:spcPct val="90000"/>
              </a:lnSpc>
              <a:spcBef>
                <a:spcPts val="0"/>
              </a:spcBef>
              <a:spcAft>
                <a:spcPts val="0"/>
              </a:spcAft>
              <a:buClr>
                <a:srgbClr val="000000"/>
              </a:buClr>
              <a:buSzPts val="1500"/>
              <a:buFont typeface="Open Sans"/>
              <a:buChar char="●"/>
            </a:pPr>
            <a:r>
              <a:rPr lang="en-GB" sz="1500">
                <a:solidFill>
                  <a:srgbClr val="000000"/>
                </a:solidFill>
                <a:latin typeface="Open Sans"/>
                <a:ea typeface="Open Sans"/>
                <a:cs typeface="Open Sans"/>
                <a:sym typeface="Open Sans"/>
              </a:rPr>
              <a:t>Educational materials &amp; online resources</a:t>
            </a:r>
            <a:endParaRPr sz="1500">
              <a:solidFill>
                <a:srgbClr val="000000"/>
              </a:solidFill>
              <a:latin typeface="Open Sans"/>
              <a:ea typeface="Open Sans"/>
              <a:cs typeface="Open Sans"/>
              <a:sym typeface="Open Sans"/>
            </a:endParaRPr>
          </a:p>
          <a:p>
            <a:pPr indent="-323850" lvl="0" marL="457200" rtl="0" algn="l">
              <a:lnSpc>
                <a:spcPct val="90000"/>
              </a:lnSpc>
              <a:spcBef>
                <a:spcPts val="0"/>
              </a:spcBef>
              <a:spcAft>
                <a:spcPts val="0"/>
              </a:spcAft>
              <a:buClr>
                <a:srgbClr val="000000"/>
              </a:buClr>
              <a:buSzPts val="1500"/>
              <a:buFont typeface="Open Sans"/>
              <a:buChar char="●"/>
            </a:pPr>
            <a:r>
              <a:rPr lang="en-GB" sz="1500">
                <a:solidFill>
                  <a:srgbClr val="000000"/>
                </a:solidFill>
                <a:latin typeface="Open Sans"/>
                <a:ea typeface="Open Sans"/>
                <a:cs typeface="Open Sans"/>
                <a:sym typeface="Open Sans"/>
              </a:rPr>
              <a:t>Reports &amp; grey lit</a:t>
            </a:r>
            <a:endParaRPr sz="1500">
              <a:solidFill>
                <a:srgbClr val="000000"/>
              </a:solidFill>
              <a:latin typeface="Open Sans"/>
              <a:ea typeface="Open Sans"/>
              <a:cs typeface="Open Sans"/>
              <a:sym typeface="Open Sans"/>
            </a:endParaRPr>
          </a:p>
          <a:p>
            <a:pPr indent="-323850" lvl="0" marL="457200" rtl="0" algn="l">
              <a:lnSpc>
                <a:spcPct val="90000"/>
              </a:lnSpc>
              <a:spcBef>
                <a:spcPts val="0"/>
              </a:spcBef>
              <a:spcAft>
                <a:spcPts val="0"/>
              </a:spcAft>
              <a:buClr>
                <a:srgbClr val="000000"/>
              </a:buClr>
              <a:buSzPts val="1500"/>
              <a:buFont typeface="Open Sans"/>
              <a:buChar char="●"/>
            </a:pPr>
            <a:r>
              <a:rPr lang="en-GB" sz="1500">
                <a:solidFill>
                  <a:srgbClr val="000000"/>
                </a:solidFill>
                <a:latin typeface="Open Sans"/>
                <a:ea typeface="Open Sans"/>
                <a:cs typeface="Open Sans"/>
                <a:sym typeface="Open Sans"/>
              </a:rPr>
              <a:t>Physical objects </a:t>
            </a:r>
            <a:endParaRPr sz="1500">
              <a:solidFill>
                <a:srgbClr val="000000"/>
              </a:solidFill>
              <a:latin typeface="Open Sans"/>
              <a:ea typeface="Open Sans"/>
              <a:cs typeface="Open Sans"/>
              <a:sym typeface="Open Sans"/>
            </a:endParaRPr>
          </a:p>
          <a:p>
            <a:pPr indent="-323850" lvl="0" marL="457200" rtl="0" algn="l">
              <a:lnSpc>
                <a:spcPct val="90000"/>
              </a:lnSpc>
              <a:spcBef>
                <a:spcPts val="0"/>
              </a:spcBef>
              <a:spcAft>
                <a:spcPts val="0"/>
              </a:spcAft>
              <a:buClr>
                <a:srgbClr val="000000"/>
              </a:buClr>
              <a:buSzPts val="1500"/>
              <a:buFont typeface="Open Sans"/>
              <a:buChar char="●"/>
            </a:pPr>
            <a:r>
              <a:rPr lang="en-GB" sz="1500">
                <a:solidFill>
                  <a:srgbClr val="000000"/>
                </a:solidFill>
                <a:latin typeface="Open Sans"/>
                <a:ea typeface="Open Sans"/>
                <a:cs typeface="Open Sans"/>
                <a:sym typeface="Open Sans"/>
              </a:rPr>
              <a:t>Data management plans</a:t>
            </a:r>
            <a:endParaRPr sz="1500">
              <a:solidFill>
                <a:srgbClr val="000000"/>
              </a:solidFill>
              <a:latin typeface="Open Sans"/>
              <a:ea typeface="Open Sans"/>
              <a:cs typeface="Open Sans"/>
              <a:sym typeface="Open Sans"/>
            </a:endParaRPr>
          </a:p>
          <a:p>
            <a:pPr indent="0" lvl="0" marL="0" rtl="0" algn="l">
              <a:lnSpc>
                <a:spcPct val="150000"/>
              </a:lnSpc>
              <a:spcBef>
                <a:spcPts val="0"/>
              </a:spcBef>
              <a:spcAft>
                <a:spcPts val="0"/>
              </a:spcAft>
              <a:buNone/>
            </a:pPr>
            <a:r>
              <a:t/>
            </a:r>
            <a:endParaRPr sz="1100">
              <a:solidFill>
                <a:srgbClr val="000000"/>
              </a:solidFill>
              <a:latin typeface="Open Sans"/>
              <a:ea typeface="Open Sans"/>
              <a:cs typeface="Open Sans"/>
              <a:sym typeface="Open Sans"/>
            </a:endParaRPr>
          </a:p>
          <a:p>
            <a:pPr indent="0" lvl="0" marL="0" marR="0" rtl="0" algn="l">
              <a:lnSpc>
                <a:spcPct val="90000"/>
              </a:lnSpc>
              <a:spcBef>
                <a:spcPts val="0"/>
              </a:spcBef>
              <a:spcAft>
                <a:spcPts val="0"/>
              </a:spcAft>
              <a:buClr>
                <a:srgbClr val="684499"/>
              </a:buClr>
              <a:buSzPts val="1800"/>
              <a:buFont typeface="Arial"/>
              <a:buNone/>
            </a:pPr>
            <a:r>
              <a:t/>
            </a:r>
            <a:endParaRPr sz="2200">
              <a:latin typeface="Open Sans"/>
              <a:ea typeface="Open Sans"/>
              <a:cs typeface="Open Sans"/>
              <a:sym typeface="Open Sans"/>
            </a:endParaRPr>
          </a:p>
        </p:txBody>
      </p:sp>
      <p:pic>
        <p:nvPicPr>
          <p:cNvPr id="113" name="Google Shape;113;p18"/>
          <p:cNvPicPr preferRelativeResize="0"/>
          <p:nvPr/>
        </p:nvPicPr>
        <p:blipFill>
          <a:blip r:embed="rId5">
            <a:alphaModFix/>
          </a:blip>
          <a:stretch>
            <a:fillRect/>
          </a:stretch>
        </p:blipFill>
        <p:spPr>
          <a:xfrm>
            <a:off x="4922337" y="1451654"/>
            <a:ext cx="454750" cy="408325"/>
          </a:xfrm>
          <a:prstGeom prst="rect">
            <a:avLst/>
          </a:prstGeom>
          <a:noFill/>
          <a:ln>
            <a:noFill/>
          </a:ln>
        </p:spPr>
      </p:pic>
      <p:pic>
        <p:nvPicPr>
          <p:cNvPr id="114" name="Google Shape;114;p18"/>
          <p:cNvPicPr preferRelativeResize="0"/>
          <p:nvPr/>
        </p:nvPicPr>
        <p:blipFill rotWithShape="1">
          <a:blip r:embed="rId6">
            <a:alphaModFix/>
          </a:blip>
          <a:srcRect b="0" l="0" r="0" t="0"/>
          <a:stretch/>
        </p:blipFill>
        <p:spPr>
          <a:xfrm>
            <a:off x="4944396" y="1925861"/>
            <a:ext cx="410601" cy="410463"/>
          </a:xfrm>
          <a:prstGeom prst="rect">
            <a:avLst/>
          </a:prstGeom>
          <a:noFill/>
          <a:ln>
            <a:noFill/>
          </a:ln>
        </p:spPr>
      </p:pic>
      <p:pic>
        <p:nvPicPr>
          <p:cNvPr id="115" name="Google Shape;115;p18"/>
          <p:cNvPicPr preferRelativeResize="0"/>
          <p:nvPr/>
        </p:nvPicPr>
        <p:blipFill>
          <a:blip r:embed="rId7">
            <a:alphaModFix/>
          </a:blip>
          <a:stretch>
            <a:fillRect/>
          </a:stretch>
        </p:blipFill>
        <p:spPr>
          <a:xfrm>
            <a:off x="4944852" y="2392237"/>
            <a:ext cx="454750" cy="422563"/>
          </a:xfrm>
          <a:prstGeom prst="rect">
            <a:avLst/>
          </a:prstGeom>
          <a:noFill/>
          <a:ln>
            <a:noFill/>
          </a:ln>
        </p:spPr>
      </p:pic>
      <p:pic>
        <p:nvPicPr>
          <p:cNvPr id="116" name="Google Shape;116;p18"/>
          <p:cNvPicPr preferRelativeResize="0"/>
          <p:nvPr/>
        </p:nvPicPr>
        <p:blipFill>
          <a:blip r:embed="rId8">
            <a:alphaModFix/>
          </a:blip>
          <a:stretch>
            <a:fillRect/>
          </a:stretch>
        </p:blipFill>
        <p:spPr>
          <a:xfrm>
            <a:off x="4912274" y="2839990"/>
            <a:ext cx="519924" cy="481872"/>
          </a:xfrm>
          <a:prstGeom prst="rect">
            <a:avLst/>
          </a:prstGeom>
          <a:noFill/>
          <a:ln>
            <a:noFill/>
          </a:ln>
        </p:spPr>
      </p:pic>
      <p:pic>
        <p:nvPicPr>
          <p:cNvPr id="117" name="Google Shape;117;p18"/>
          <p:cNvPicPr preferRelativeResize="0"/>
          <p:nvPr/>
        </p:nvPicPr>
        <p:blipFill>
          <a:blip r:embed="rId9">
            <a:alphaModFix/>
          </a:blip>
          <a:stretch>
            <a:fillRect/>
          </a:stretch>
        </p:blipFill>
        <p:spPr>
          <a:xfrm>
            <a:off x="4944400" y="1017723"/>
            <a:ext cx="410601" cy="368048"/>
          </a:xfrm>
          <a:prstGeom prst="rect">
            <a:avLst/>
          </a:prstGeom>
          <a:noFill/>
          <a:ln>
            <a:noFill/>
          </a:ln>
        </p:spPr>
      </p:pic>
      <p:pic>
        <p:nvPicPr>
          <p:cNvPr id="118" name="Google Shape;118;p18"/>
          <p:cNvPicPr preferRelativeResize="0"/>
          <p:nvPr/>
        </p:nvPicPr>
        <p:blipFill>
          <a:blip r:embed="rId10">
            <a:alphaModFix/>
          </a:blip>
          <a:stretch>
            <a:fillRect/>
          </a:stretch>
        </p:blipFill>
        <p:spPr>
          <a:xfrm>
            <a:off x="4922335" y="3362837"/>
            <a:ext cx="454750" cy="483136"/>
          </a:xfrm>
          <a:prstGeom prst="rect">
            <a:avLst/>
          </a:prstGeom>
          <a:noFill/>
          <a:ln>
            <a:noFill/>
          </a:ln>
        </p:spPr>
      </p:pic>
      <p:pic>
        <p:nvPicPr>
          <p:cNvPr id="119" name="Google Shape;119;p18"/>
          <p:cNvPicPr preferRelativeResize="0"/>
          <p:nvPr/>
        </p:nvPicPr>
        <p:blipFill>
          <a:blip r:embed="rId11">
            <a:alphaModFix/>
          </a:blip>
          <a:stretch>
            <a:fillRect/>
          </a:stretch>
        </p:blipFill>
        <p:spPr>
          <a:xfrm>
            <a:off x="4922325" y="3886945"/>
            <a:ext cx="454750" cy="52508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8">
                                  <p:stCondLst>
                                    <p:cond delay="0"/>
                                  </p:stCondLst>
                                  <p:childTnLst>
                                    <p:set>
                                      <p:cBhvr>
                                        <p:cTn dur="1" fill="hold">
                                          <p:stCondLst>
                                            <p:cond delay="0"/>
                                          </p:stCondLst>
                                        </p:cTn>
                                        <p:tgtEl>
                                          <p:spTgt spid="112">
                                            <p:txEl>
                                              <p:pRg end="0" st="0"/>
                                            </p:txEl>
                                          </p:spTgt>
                                        </p:tgtEl>
                                        <p:attrNameLst>
                                          <p:attrName>style.visibility</p:attrName>
                                        </p:attrNameLst>
                                      </p:cBhvr>
                                      <p:to>
                                        <p:strVal val="visible"/>
                                      </p:to>
                                    </p:set>
                                    <p:anim calcmode="lin" valueType="num">
                                      <p:cBhvr additive="base">
                                        <p:cTn dur="100"/>
                                        <p:tgtEl>
                                          <p:spTgt spid="112">
                                            <p:txEl>
                                              <p:pRg end="0" st="0"/>
                                            </p:txEl>
                                          </p:spTgt>
                                        </p:tgtEl>
                                        <p:attrNameLst>
                                          <p:attrName>ppt_x</p:attrName>
                                        </p:attrNameLst>
                                      </p:cBhvr>
                                      <p:tavLst>
                                        <p:tav fmla="" tm="0">
                                          <p:val>
                                            <p:strVal val="#ppt_x-1"/>
                                          </p:val>
                                        </p:tav>
                                        <p:tav fmla="" tm="100000">
                                          <p:val>
                                            <p:strVal val="#ppt_x"/>
                                          </p:val>
                                        </p:tav>
                                      </p:tavLst>
                                    </p:anim>
                                  </p:childTnLst>
                                </p:cTn>
                              </p:par>
                            </p:childTnLst>
                          </p:cTn>
                        </p:par>
                        <p:par>
                          <p:cTn fill="hold">
                            <p:stCondLst>
                              <p:cond delay="100"/>
                            </p:stCondLst>
                            <p:childTnLst>
                              <p:par>
                                <p:cTn fill="hold" nodeType="afterEffect" presetClass="entr" presetID="2" presetSubtype="8">
                                  <p:stCondLst>
                                    <p:cond delay="0"/>
                                  </p:stCondLst>
                                  <p:childTnLst>
                                    <p:set>
                                      <p:cBhvr>
                                        <p:cTn dur="1" fill="hold">
                                          <p:stCondLst>
                                            <p:cond delay="0"/>
                                          </p:stCondLst>
                                        </p:cTn>
                                        <p:tgtEl>
                                          <p:spTgt spid="112">
                                            <p:txEl>
                                              <p:pRg end="1" st="1"/>
                                            </p:txEl>
                                          </p:spTgt>
                                        </p:tgtEl>
                                        <p:attrNameLst>
                                          <p:attrName>style.visibility</p:attrName>
                                        </p:attrNameLst>
                                      </p:cBhvr>
                                      <p:to>
                                        <p:strVal val="visible"/>
                                      </p:to>
                                    </p:set>
                                    <p:anim calcmode="lin" valueType="num">
                                      <p:cBhvr additive="base">
                                        <p:cTn dur="100"/>
                                        <p:tgtEl>
                                          <p:spTgt spid="112">
                                            <p:txEl>
                                              <p:pRg end="1" st="1"/>
                                            </p:txEl>
                                          </p:spTgt>
                                        </p:tgtEl>
                                        <p:attrNameLst>
                                          <p:attrName>ppt_x</p:attrName>
                                        </p:attrNameLst>
                                      </p:cBhvr>
                                      <p:tavLst>
                                        <p:tav fmla="" tm="0">
                                          <p:val>
                                            <p:strVal val="#ppt_x-1"/>
                                          </p:val>
                                        </p:tav>
                                        <p:tav fmla="" tm="100000">
                                          <p:val>
                                            <p:strVal val="#ppt_x"/>
                                          </p:val>
                                        </p:tav>
                                      </p:tavLst>
                                    </p:anim>
                                  </p:childTnLst>
                                </p:cTn>
                              </p:par>
                            </p:childTnLst>
                          </p:cTn>
                        </p:par>
                        <p:par>
                          <p:cTn fill="hold">
                            <p:stCondLst>
                              <p:cond delay="200"/>
                            </p:stCondLst>
                            <p:childTnLst>
                              <p:par>
                                <p:cTn fill="hold" nodeType="afterEffect" presetClass="entr" presetID="2" presetSubtype="8">
                                  <p:stCondLst>
                                    <p:cond delay="0"/>
                                  </p:stCondLst>
                                  <p:childTnLst>
                                    <p:set>
                                      <p:cBhvr>
                                        <p:cTn dur="1" fill="hold">
                                          <p:stCondLst>
                                            <p:cond delay="0"/>
                                          </p:stCondLst>
                                        </p:cTn>
                                        <p:tgtEl>
                                          <p:spTgt spid="112">
                                            <p:txEl>
                                              <p:pRg end="2" st="2"/>
                                            </p:txEl>
                                          </p:spTgt>
                                        </p:tgtEl>
                                        <p:attrNameLst>
                                          <p:attrName>style.visibility</p:attrName>
                                        </p:attrNameLst>
                                      </p:cBhvr>
                                      <p:to>
                                        <p:strVal val="visible"/>
                                      </p:to>
                                    </p:set>
                                    <p:anim calcmode="lin" valueType="num">
                                      <p:cBhvr additive="base">
                                        <p:cTn dur="100"/>
                                        <p:tgtEl>
                                          <p:spTgt spid="112">
                                            <p:txEl>
                                              <p:pRg end="2" st="2"/>
                                            </p:txEl>
                                          </p:spTgt>
                                        </p:tgtEl>
                                        <p:attrNameLst>
                                          <p:attrName>ppt_x</p:attrName>
                                        </p:attrNameLst>
                                      </p:cBhvr>
                                      <p:tavLst>
                                        <p:tav fmla="" tm="0">
                                          <p:val>
                                            <p:strVal val="#ppt_x-1"/>
                                          </p:val>
                                        </p:tav>
                                        <p:tav fmla="" tm="100000">
                                          <p:val>
                                            <p:strVal val="#ppt_x"/>
                                          </p:val>
                                        </p:tav>
                                      </p:tavLst>
                                    </p:anim>
                                  </p:childTnLst>
                                </p:cTn>
                              </p:par>
                            </p:childTnLst>
                          </p:cTn>
                        </p:par>
                        <p:par>
                          <p:cTn fill="hold">
                            <p:stCondLst>
                              <p:cond delay="300"/>
                            </p:stCondLst>
                            <p:childTnLst>
                              <p:par>
                                <p:cTn fill="hold" nodeType="afterEffect" presetClass="entr" presetID="2" presetSubtype="8">
                                  <p:stCondLst>
                                    <p:cond delay="0"/>
                                  </p:stCondLst>
                                  <p:childTnLst>
                                    <p:set>
                                      <p:cBhvr>
                                        <p:cTn dur="1" fill="hold">
                                          <p:stCondLst>
                                            <p:cond delay="0"/>
                                          </p:stCondLst>
                                        </p:cTn>
                                        <p:tgtEl>
                                          <p:spTgt spid="112">
                                            <p:txEl>
                                              <p:pRg end="3" st="3"/>
                                            </p:txEl>
                                          </p:spTgt>
                                        </p:tgtEl>
                                        <p:attrNameLst>
                                          <p:attrName>style.visibility</p:attrName>
                                        </p:attrNameLst>
                                      </p:cBhvr>
                                      <p:to>
                                        <p:strVal val="visible"/>
                                      </p:to>
                                    </p:set>
                                    <p:anim calcmode="lin" valueType="num">
                                      <p:cBhvr additive="base">
                                        <p:cTn dur="100"/>
                                        <p:tgtEl>
                                          <p:spTgt spid="112">
                                            <p:txEl>
                                              <p:pRg end="3" st="3"/>
                                            </p:txEl>
                                          </p:spTgt>
                                        </p:tgtEl>
                                        <p:attrNameLst>
                                          <p:attrName>ppt_x</p:attrName>
                                        </p:attrNameLst>
                                      </p:cBhvr>
                                      <p:tavLst>
                                        <p:tav fmla="" tm="0">
                                          <p:val>
                                            <p:strVal val="#ppt_x-1"/>
                                          </p:val>
                                        </p:tav>
                                        <p:tav fmla="" tm="100000">
                                          <p:val>
                                            <p:strVal val="#ppt_x"/>
                                          </p:val>
                                        </p:tav>
                                      </p:tavLst>
                                    </p:anim>
                                  </p:childTnLst>
                                </p:cTn>
                              </p:par>
                            </p:childTnLst>
                          </p:cTn>
                        </p:par>
                        <p:par>
                          <p:cTn fill="hold">
                            <p:stCondLst>
                              <p:cond delay="400"/>
                            </p:stCondLst>
                            <p:childTnLst>
                              <p:par>
                                <p:cTn fill="hold" nodeType="afterEffect" presetClass="entr" presetID="2" presetSubtype="8">
                                  <p:stCondLst>
                                    <p:cond delay="0"/>
                                  </p:stCondLst>
                                  <p:childTnLst>
                                    <p:set>
                                      <p:cBhvr>
                                        <p:cTn dur="1" fill="hold">
                                          <p:stCondLst>
                                            <p:cond delay="0"/>
                                          </p:stCondLst>
                                        </p:cTn>
                                        <p:tgtEl>
                                          <p:spTgt spid="112">
                                            <p:txEl>
                                              <p:pRg end="4" st="4"/>
                                            </p:txEl>
                                          </p:spTgt>
                                        </p:tgtEl>
                                        <p:attrNameLst>
                                          <p:attrName>style.visibility</p:attrName>
                                        </p:attrNameLst>
                                      </p:cBhvr>
                                      <p:to>
                                        <p:strVal val="visible"/>
                                      </p:to>
                                    </p:set>
                                    <p:anim calcmode="lin" valueType="num">
                                      <p:cBhvr additive="base">
                                        <p:cTn dur="100"/>
                                        <p:tgtEl>
                                          <p:spTgt spid="112">
                                            <p:txEl>
                                              <p:pRg end="4" st="4"/>
                                            </p:txEl>
                                          </p:spTgt>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2" presetSubtype="8">
                                  <p:stCondLst>
                                    <p:cond delay="0"/>
                                  </p:stCondLst>
                                  <p:childTnLst>
                                    <p:set>
                                      <p:cBhvr>
                                        <p:cTn dur="1" fill="hold">
                                          <p:stCondLst>
                                            <p:cond delay="0"/>
                                          </p:stCondLst>
                                        </p:cTn>
                                        <p:tgtEl>
                                          <p:spTgt spid="112">
                                            <p:txEl>
                                              <p:pRg end="5" st="5"/>
                                            </p:txEl>
                                          </p:spTgt>
                                        </p:tgtEl>
                                        <p:attrNameLst>
                                          <p:attrName>style.visibility</p:attrName>
                                        </p:attrNameLst>
                                      </p:cBhvr>
                                      <p:to>
                                        <p:strVal val="visible"/>
                                      </p:to>
                                    </p:set>
                                    <p:anim calcmode="lin" valueType="num">
                                      <p:cBhvr additive="base">
                                        <p:cTn dur="100"/>
                                        <p:tgtEl>
                                          <p:spTgt spid="112">
                                            <p:txEl>
                                              <p:pRg end="5" st="5"/>
                                            </p:txEl>
                                          </p:spTgt>
                                        </p:tgtEl>
                                        <p:attrNameLst>
                                          <p:attrName>ppt_x</p:attrName>
                                        </p:attrNameLst>
                                      </p:cBhvr>
                                      <p:tavLst>
                                        <p:tav fmla="" tm="0">
                                          <p:val>
                                            <p:strVal val="#ppt_x-1"/>
                                          </p:val>
                                        </p:tav>
                                        <p:tav fmla="" tm="100000">
                                          <p:val>
                                            <p:strVal val="#ppt_x"/>
                                          </p:val>
                                        </p:tav>
                                      </p:tavLst>
                                    </p:anim>
                                  </p:childTnLst>
                                </p:cTn>
                              </p:par>
                            </p:childTnLst>
                          </p:cTn>
                        </p:par>
                        <p:par>
                          <p:cTn fill="hold">
                            <p:stCondLst>
                              <p:cond delay="600"/>
                            </p:stCondLst>
                            <p:childTnLst>
                              <p:par>
                                <p:cTn fill="hold" nodeType="afterEffect" presetClass="entr" presetID="2" presetSubtype="8">
                                  <p:stCondLst>
                                    <p:cond delay="0"/>
                                  </p:stCondLst>
                                  <p:childTnLst>
                                    <p:set>
                                      <p:cBhvr>
                                        <p:cTn dur="1" fill="hold">
                                          <p:stCondLst>
                                            <p:cond delay="0"/>
                                          </p:stCondLst>
                                        </p:cTn>
                                        <p:tgtEl>
                                          <p:spTgt spid="112">
                                            <p:txEl>
                                              <p:pRg end="6" st="6"/>
                                            </p:txEl>
                                          </p:spTgt>
                                        </p:tgtEl>
                                        <p:attrNameLst>
                                          <p:attrName>style.visibility</p:attrName>
                                        </p:attrNameLst>
                                      </p:cBhvr>
                                      <p:to>
                                        <p:strVal val="visible"/>
                                      </p:to>
                                    </p:set>
                                    <p:anim calcmode="lin" valueType="num">
                                      <p:cBhvr additive="base">
                                        <p:cTn dur="100"/>
                                        <p:tgtEl>
                                          <p:spTgt spid="112">
                                            <p:txEl>
                                              <p:pRg end="6" st="6"/>
                                            </p:txEl>
                                          </p:spTgt>
                                        </p:tgtEl>
                                        <p:attrNameLst>
                                          <p:attrName>ppt_x</p:attrName>
                                        </p:attrNameLst>
                                      </p:cBhvr>
                                      <p:tavLst>
                                        <p:tav fmla="" tm="0">
                                          <p:val>
                                            <p:strVal val="#ppt_x-1"/>
                                          </p:val>
                                        </p:tav>
                                        <p:tav fmla="" tm="100000">
                                          <p:val>
                                            <p:strVal val="#ppt_x"/>
                                          </p:val>
                                        </p:tav>
                                      </p:tavLst>
                                    </p:anim>
                                  </p:childTnLst>
                                </p:cTn>
                              </p:par>
                            </p:childTnLst>
                          </p:cTn>
                        </p:par>
                        <p:par>
                          <p:cTn fill="hold">
                            <p:stCondLst>
                              <p:cond delay="700"/>
                            </p:stCondLst>
                            <p:childTnLst>
                              <p:par>
                                <p:cTn fill="hold" nodeType="afterEffect" presetClass="entr" presetID="2" presetSubtype="8">
                                  <p:stCondLst>
                                    <p:cond delay="0"/>
                                  </p:stCondLst>
                                  <p:childTnLst>
                                    <p:set>
                                      <p:cBhvr>
                                        <p:cTn dur="1" fill="hold">
                                          <p:stCondLst>
                                            <p:cond delay="0"/>
                                          </p:stCondLst>
                                        </p:cTn>
                                        <p:tgtEl>
                                          <p:spTgt spid="112">
                                            <p:txEl>
                                              <p:pRg end="7" st="7"/>
                                            </p:txEl>
                                          </p:spTgt>
                                        </p:tgtEl>
                                        <p:attrNameLst>
                                          <p:attrName>style.visibility</p:attrName>
                                        </p:attrNameLst>
                                      </p:cBhvr>
                                      <p:to>
                                        <p:strVal val="visible"/>
                                      </p:to>
                                    </p:set>
                                    <p:anim calcmode="lin" valueType="num">
                                      <p:cBhvr additive="base">
                                        <p:cTn dur="100"/>
                                        <p:tgtEl>
                                          <p:spTgt spid="112">
                                            <p:txEl>
                                              <p:pRg end="7" st="7"/>
                                            </p:txEl>
                                          </p:spTgt>
                                        </p:tgtEl>
                                        <p:attrNameLst>
                                          <p:attrName>ppt_x</p:attrName>
                                        </p:attrNameLst>
                                      </p:cBhvr>
                                      <p:tavLst>
                                        <p:tav fmla="" tm="0">
                                          <p:val>
                                            <p:strVal val="#ppt_x-1"/>
                                          </p:val>
                                        </p:tav>
                                        <p:tav fmla="" tm="100000">
                                          <p:val>
                                            <p:strVal val="#ppt_x"/>
                                          </p:val>
                                        </p:tav>
                                      </p:tavLst>
                                    </p:anim>
                                  </p:childTnLst>
                                </p:cTn>
                              </p:par>
                            </p:childTnLst>
                          </p:cTn>
                        </p:par>
                        <p:par>
                          <p:cTn fill="hold">
                            <p:stCondLst>
                              <p:cond delay="800"/>
                            </p:stCondLst>
                            <p:childTnLst>
                              <p:par>
                                <p:cTn fill="hold" nodeType="afterEffect" presetClass="entr" presetID="2" presetSubtype="8">
                                  <p:stCondLst>
                                    <p:cond delay="0"/>
                                  </p:stCondLst>
                                  <p:childTnLst>
                                    <p:set>
                                      <p:cBhvr>
                                        <p:cTn dur="1" fill="hold">
                                          <p:stCondLst>
                                            <p:cond delay="0"/>
                                          </p:stCondLst>
                                        </p:cTn>
                                        <p:tgtEl>
                                          <p:spTgt spid="112">
                                            <p:txEl>
                                              <p:pRg end="8" st="8"/>
                                            </p:txEl>
                                          </p:spTgt>
                                        </p:tgtEl>
                                        <p:attrNameLst>
                                          <p:attrName>style.visibility</p:attrName>
                                        </p:attrNameLst>
                                      </p:cBhvr>
                                      <p:to>
                                        <p:strVal val="visible"/>
                                      </p:to>
                                    </p:set>
                                    <p:anim calcmode="lin" valueType="num">
                                      <p:cBhvr additive="base">
                                        <p:cTn dur="100"/>
                                        <p:tgtEl>
                                          <p:spTgt spid="112">
                                            <p:txEl>
                                              <p:pRg end="8" st="8"/>
                                            </p:txEl>
                                          </p:spTgt>
                                        </p:tgtEl>
                                        <p:attrNameLst>
                                          <p:attrName>ppt_x</p:attrName>
                                        </p:attrNameLst>
                                      </p:cBhvr>
                                      <p:tavLst>
                                        <p:tav fmla="" tm="0">
                                          <p:val>
                                            <p:strVal val="#ppt_x-1"/>
                                          </p:val>
                                        </p:tav>
                                        <p:tav fmla="" tm="100000">
                                          <p:val>
                                            <p:strVal val="#ppt_x"/>
                                          </p:val>
                                        </p:tav>
                                      </p:tavLst>
                                    </p:anim>
                                  </p:childTnLst>
                                </p:cTn>
                              </p:par>
                            </p:childTnLst>
                          </p:cTn>
                        </p:par>
                        <p:par>
                          <p:cTn fill="hold">
                            <p:stCondLst>
                              <p:cond delay="900"/>
                            </p:stCondLst>
                            <p:childTnLst>
                              <p:par>
                                <p:cTn fill="hold" nodeType="afterEffect" presetClass="entr" presetID="2" presetSubtype="8">
                                  <p:stCondLst>
                                    <p:cond delay="0"/>
                                  </p:stCondLst>
                                  <p:childTnLst>
                                    <p:set>
                                      <p:cBhvr>
                                        <p:cTn dur="1" fill="hold">
                                          <p:stCondLst>
                                            <p:cond delay="0"/>
                                          </p:stCondLst>
                                        </p:cTn>
                                        <p:tgtEl>
                                          <p:spTgt spid="112">
                                            <p:txEl>
                                              <p:pRg end="9" st="9"/>
                                            </p:txEl>
                                          </p:spTgt>
                                        </p:tgtEl>
                                        <p:attrNameLst>
                                          <p:attrName>style.visibility</p:attrName>
                                        </p:attrNameLst>
                                      </p:cBhvr>
                                      <p:to>
                                        <p:strVal val="visible"/>
                                      </p:to>
                                    </p:set>
                                    <p:anim calcmode="lin" valueType="num">
                                      <p:cBhvr additive="base">
                                        <p:cTn dur="100"/>
                                        <p:tgtEl>
                                          <p:spTgt spid="112">
                                            <p:txEl>
                                              <p:pRg end="9" st="9"/>
                                            </p:txEl>
                                          </p:spTgt>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2" presetSubtype="8">
                                  <p:stCondLst>
                                    <p:cond delay="0"/>
                                  </p:stCondLst>
                                  <p:childTnLst>
                                    <p:set>
                                      <p:cBhvr>
                                        <p:cTn dur="1" fill="hold">
                                          <p:stCondLst>
                                            <p:cond delay="0"/>
                                          </p:stCondLst>
                                        </p:cTn>
                                        <p:tgtEl>
                                          <p:spTgt spid="112">
                                            <p:txEl>
                                              <p:pRg end="10" st="10"/>
                                            </p:txEl>
                                          </p:spTgt>
                                        </p:tgtEl>
                                        <p:attrNameLst>
                                          <p:attrName>style.visibility</p:attrName>
                                        </p:attrNameLst>
                                      </p:cBhvr>
                                      <p:to>
                                        <p:strVal val="visible"/>
                                      </p:to>
                                    </p:set>
                                    <p:anim calcmode="lin" valueType="num">
                                      <p:cBhvr additive="base">
                                        <p:cTn dur="100"/>
                                        <p:tgtEl>
                                          <p:spTgt spid="112">
                                            <p:txEl>
                                              <p:pRg end="10" st="10"/>
                                            </p:txEl>
                                          </p:spTgt>
                                        </p:tgtEl>
                                        <p:attrNameLst>
                                          <p:attrName>ppt_x</p:attrName>
                                        </p:attrNameLst>
                                      </p:cBhvr>
                                      <p:tavLst>
                                        <p:tav fmla="" tm="0">
                                          <p:val>
                                            <p:strVal val="#ppt_x-1"/>
                                          </p:val>
                                        </p:tav>
                                        <p:tav fmla="" tm="100000">
                                          <p:val>
                                            <p:strVal val="#ppt_x"/>
                                          </p:val>
                                        </p:tav>
                                      </p:tavLst>
                                    </p:anim>
                                  </p:childTnLst>
                                </p:cTn>
                              </p:par>
                            </p:childTnLst>
                          </p:cTn>
                        </p:par>
                        <p:par>
                          <p:cTn fill="hold">
                            <p:stCondLst>
                              <p:cond delay="1100"/>
                            </p:stCondLst>
                            <p:childTnLst>
                              <p:par>
                                <p:cTn fill="hold" nodeType="afterEffect" presetClass="entr" presetID="2" presetSubtype="8">
                                  <p:stCondLst>
                                    <p:cond delay="0"/>
                                  </p:stCondLst>
                                  <p:childTnLst>
                                    <p:set>
                                      <p:cBhvr>
                                        <p:cTn dur="1" fill="hold">
                                          <p:stCondLst>
                                            <p:cond delay="0"/>
                                          </p:stCondLst>
                                        </p:cTn>
                                        <p:tgtEl>
                                          <p:spTgt spid="112">
                                            <p:txEl>
                                              <p:pRg end="11" st="11"/>
                                            </p:txEl>
                                          </p:spTgt>
                                        </p:tgtEl>
                                        <p:attrNameLst>
                                          <p:attrName>style.visibility</p:attrName>
                                        </p:attrNameLst>
                                      </p:cBhvr>
                                      <p:to>
                                        <p:strVal val="visible"/>
                                      </p:to>
                                    </p:set>
                                    <p:anim calcmode="lin" valueType="num">
                                      <p:cBhvr additive="base">
                                        <p:cTn dur="100"/>
                                        <p:tgtEl>
                                          <p:spTgt spid="112">
                                            <p:txEl>
                                              <p:pRg end="11" st="11"/>
                                            </p:txEl>
                                          </p:spTgt>
                                        </p:tgtEl>
                                        <p:attrNameLst>
                                          <p:attrName>ppt_x</p:attrName>
                                        </p:attrNameLst>
                                      </p:cBhvr>
                                      <p:tavLst>
                                        <p:tav fmla="" tm="0">
                                          <p:val>
                                            <p:strVal val="#ppt_x-1"/>
                                          </p:val>
                                        </p:tav>
                                        <p:tav fmla="" tm="100000">
                                          <p:val>
                                            <p:strVal val="#ppt_x"/>
                                          </p:val>
                                        </p:tav>
                                      </p:tavLst>
                                    </p:anim>
                                  </p:childTnLst>
                                </p:cTn>
                              </p:par>
                            </p:childTnLst>
                          </p:cTn>
                        </p:par>
                        <p:par>
                          <p:cTn fill="hold">
                            <p:stCondLst>
                              <p:cond delay="1200"/>
                            </p:stCondLst>
                            <p:childTnLst>
                              <p:par>
                                <p:cTn fill="hold" nodeType="afterEffect" presetClass="entr" presetID="2" presetSubtype="8">
                                  <p:stCondLst>
                                    <p:cond delay="0"/>
                                  </p:stCondLst>
                                  <p:childTnLst>
                                    <p:set>
                                      <p:cBhvr>
                                        <p:cTn dur="1" fill="hold">
                                          <p:stCondLst>
                                            <p:cond delay="0"/>
                                          </p:stCondLst>
                                        </p:cTn>
                                        <p:tgtEl>
                                          <p:spTgt spid="112">
                                            <p:txEl>
                                              <p:pRg end="12" st="12"/>
                                            </p:txEl>
                                          </p:spTgt>
                                        </p:tgtEl>
                                        <p:attrNameLst>
                                          <p:attrName>style.visibility</p:attrName>
                                        </p:attrNameLst>
                                      </p:cBhvr>
                                      <p:to>
                                        <p:strVal val="visible"/>
                                      </p:to>
                                    </p:set>
                                    <p:anim calcmode="lin" valueType="num">
                                      <p:cBhvr additive="base">
                                        <p:cTn dur="100"/>
                                        <p:tgtEl>
                                          <p:spTgt spid="112">
                                            <p:txEl>
                                              <p:pRg end="12" st="12"/>
                                            </p:txEl>
                                          </p:spTgt>
                                        </p:tgtEl>
                                        <p:attrNameLst>
                                          <p:attrName>ppt_x</p:attrName>
                                        </p:attrNameLst>
                                      </p:cBhvr>
                                      <p:tavLst>
                                        <p:tav fmla="" tm="0">
                                          <p:val>
                                            <p:strVal val="#ppt_x-1"/>
                                          </p:val>
                                        </p:tav>
                                        <p:tav fmla="" tm="100000">
                                          <p:val>
                                            <p:strVal val="#ppt_x"/>
                                          </p:val>
                                        </p:tav>
                                      </p:tavLst>
                                    </p:anim>
                                  </p:childTnLst>
                                </p:cTn>
                              </p:par>
                            </p:childTnLst>
                          </p:cTn>
                        </p:par>
                        <p:par>
                          <p:cTn fill="hold">
                            <p:stCondLst>
                              <p:cond delay="1300"/>
                            </p:stCondLst>
                            <p:childTnLst>
                              <p:par>
                                <p:cTn fill="hold" nodeType="afterEffect" presetClass="entr" presetID="2" presetSubtype="8">
                                  <p:stCondLst>
                                    <p:cond delay="0"/>
                                  </p:stCondLst>
                                  <p:childTnLst>
                                    <p:set>
                                      <p:cBhvr>
                                        <p:cTn dur="1" fill="hold">
                                          <p:stCondLst>
                                            <p:cond delay="0"/>
                                          </p:stCondLst>
                                        </p:cTn>
                                        <p:tgtEl>
                                          <p:spTgt spid="112">
                                            <p:txEl>
                                              <p:pRg end="13" st="13"/>
                                            </p:txEl>
                                          </p:spTgt>
                                        </p:tgtEl>
                                        <p:attrNameLst>
                                          <p:attrName>style.visibility</p:attrName>
                                        </p:attrNameLst>
                                      </p:cBhvr>
                                      <p:to>
                                        <p:strVal val="visible"/>
                                      </p:to>
                                    </p:set>
                                    <p:anim calcmode="lin" valueType="num">
                                      <p:cBhvr additive="base">
                                        <p:cTn dur="100"/>
                                        <p:tgtEl>
                                          <p:spTgt spid="112">
                                            <p:txEl>
                                              <p:pRg end="13" st="13"/>
                                            </p:txEl>
                                          </p:spTgt>
                                        </p:tgtEl>
                                        <p:attrNameLst>
                                          <p:attrName>ppt_x</p:attrName>
                                        </p:attrNameLst>
                                      </p:cBhvr>
                                      <p:tavLst>
                                        <p:tav fmla="" tm="0">
                                          <p:val>
                                            <p:strVal val="#ppt_x-1"/>
                                          </p:val>
                                        </p:tav>
                                        <p:tav fmla="" tm="100000">
                                          <p:val>
                                            <p:strVal val="#ppt_x"/>
                                          </p:val>
                                        </p:tav>
                                      </p:tavLst>
                                    </p:anim>
                                  </p:childTnLst>
                                </p:cTn>
                              </p:par>
                            </p:childTnLst>
                          </p:cTn>
                        </p:par>
                        <p:par>
                          <p:cTn fill="hold">
                            <p:stCondLst>
                              <p:cond delay="1400"/>
                            </p:stCondLst>
                            <p:childTnLst>
                              <p:par>
                                <p:cTn fill="hold" nodeType="afterEffect" presetClass="entr" presetID="2" presetSubtype="8">
                                  <p:stCondLst>
                                    <p:cond delay="0"/>
                                  </p:stCondLst>
                                  <p:childTnLst>
                                    <p:set>
                                      <p:cBhvr>
                                        <p:cTn dur="1" fill="hold">
                                          <p:stCondLst>
                                            <p:cond delay="0"/>
                                          </p:stCondLst>
                                        </p:cTn>
                                        <p:tgtEl>
                                          <p:spTgt spid="112">
                                            <p:txEl>
                                              <p:pRg end="14" st="14"/>
                                            </p:txEl>
                                          </p:spTgt>
                                        </p:tgtEl>
                                        <p:attrNameLst>
                                          <p:attrName>style.visibility</p:attrName>
                                        </p:attrNameLst>
                                      </p:cBhvr>
                                      <p:to>
                                        <p:strVal val="visible"/>
                                      </p:to>
                                    </p:set>
                                    <p:anim calcmode="lin" valueType="num">
                                      <p:cBhvr additive="base">
                                        <p:cTn dur="100"/>
                                        <p:tgtEl>
                                          <p:spTgt spid="112">
                                            <p:txEl>
                                              <p:pRg end="14" st="14"/>
                                            </p:txEl>
                                          </p:spTgt>
                                        </p:tgtEl>
                                        <p:attrNameLst>
                                          <p:attrName>ppt_x</p:attrName>
                                        </p:attrNameLst>
                                      </p:cBhvr>
                                      <p:tavLst>
                                        <p:tav fmla="" tm="0">
                                          <p:val>
                                            <p:strVal val="#ppt_x-1"/>
                                          </p:val>
                                        </p:tav>
                                        <p:tav fmla="" tm="100000">
                                          <p:val>
                                            <p:strVal val="#ppt_x"/>
                                          </p:val>
                                        </p:tav>
                                      </p:tavLst>
                                    </p:anim>
                                  </p:childTnLst>
                                </p:cTn>
                              </p:par>
                            </p:childTnLst>
                          </p:cTn>
                        </p:par>
                        <p:par>
                          <p:cTn fill="hold">
                            <p:stCondLst>
                              <p:cond delay="1500"/>
                            </p:stCondLst>
                            <p:childTnLst>
                              <p:par>
                                <p:cTn fill="hold" nodeType="afterEffect" presetClass="entr" presetID="2" presetSubtype="8">
                                  <p:stCondLst>
                                    <p:cond delay="0"/>
                                  </p:stCondLst>
                                  <p:childTnLst>
                                    <p:set>
                                      <p:cBhvr>
                                        <p:cTn dur="1" fill="hold">
                                          <p:stCondLst>
                                            <p:cond delay="0"/>
                                          </p:stCondLst>
                                        </p:cTn>
                                        <p:tgtEl>
                                          <p:spTgt spid="112">
                                            <p:txEl>
                                              <p:pRg end="15" st="15"/>
                                            </p:txEl>
                                          </p:spTgt>
                                        </p:tgtEl>
                                        <p:attrNameLst>
                                          <p:attrName>style.visibility</p:attrName>
                                        </p:attrNameLst>
                                      </p:cBhvr>
                                      <p:to>
                                        <p:strVal val="visible"/>
                                      </p:to>
                                    </p:set>
                                    <p:anim calcmode="lin" valueType="num">
                                      <p:cBhvr additive="base">
                                        <p:cTn dur="100"/>
                                        <p:tgtEl>
                                          <p:spTgt spid="112">
                                            <p:txEl>
                                              <p:pRg end="15" st="15"/>
                                            </p:txEl>
                                          </p:spTgt>
                                        </p:tgtEl>
                                        <p:attrNameLst>
                                          <p:attrName>ppt_x</p:attrName>
                                        </p:attrNameLst>
                                      </p:cBhvr>
                                      <p:tavLst>
                                        <p:tav fmla="" tm="0">
                                          <p:val>
                                            <p:strVal val="#ppt_x-1"/>
                                          </p:val>
                                        </p:tav>
                                        <p:tav fmla="" tm="100000">
                                          <p:val>
                                            <p:strVal val="#ppt_x"/>
                                          </p:val>
                                        </p:tav>
                                      </p:tavLst>
                                    </p:anim>
                                  </p:childTnLst>
                                </p:cTn>
                              </p:par>
                            </p:childTnLst>
                          </p:cTn>
                        </p:par>
                        <p:par>
                          <p:cTn fill="hold">
                            <p:stCondLst>
                              <p:cond delay="1600"/>
                            </p:stCondLst>
                            <p:childTnLst>
                              <p:par>
                                <p:cTn fill="hold" nodeType="afterEffect" presetClass="entr" presetID="2" presetSubtype="8">
                                  <p:stCondLst>
                                    <p:cond delay="0"/>
                                  </p:stCondLst>
                                  <p:childTnLst>
                                    <p:set>
                                      <p:cBhvr>
                                        <p:cTn dur="1" fill="hold">
                                          <p:stCondLst>
                                            <p:cond delay="0"/>
                                          </p:stCondLst>
                                        </p:cTn>
                                        <p:tgtEl>
                                          <p:spTgt spid="112">
                                            <p:txEl>
                                              <p:pRg end="16" st="16"/>
                                            </p:txEl>
                                          </p:spTgt>
                                        </p:tgtEl>
                                        <p:attrNameLst>
                                          <p:attrName>style.visibility</p:attrName>
                                        </p:attrNameLst>
                                      </p:cBhvr>
                                      <p:to>
                                        <p:strVal val="visible"/>
                                      </p:to>
                                    </p:set>
                                    <p:anim calcmode="lin" valueType="num">
                                      <p:cBhvr additive="base">
                                        <p:cTn dur="100"/>
                                        <p:tgtEl>
                                          <p:spTgt spid="112">
                                            <p:txEl>
                                              <p:pRg end="16" st="16"/>
                                            </p:txEl>
                                          </p:spTgt>
                                        </p:tgtEl>
                                        <p:attrNameLst>
                                          <p:attrName>ppt_x</p:attrName>
                                        </p:attrNameLst>
                                      </p:cBhvr>
                                      <p:tavLst>
                                        <p:tav fmla="" tm="0">
                                          <p:val>
                                            <p:strVal val="#ppt_x-1"/>
                                          </p:val>
                                        </p:tav>
                                        <p:tav fmla="" tm="100000">
                                          <p:val>
                                            <p:strVal val="#ppt_x"/>
                                          </p:val>
                                        </p:tav>
                                      </p:tavLst>
                                    </p:anim>
                                  </p:childTnLst>
                                </p:cTn>
                              </p:par>
                            </p:childTnLst>
                          </p:cTn>
                        </p:par>
                        <p:par>
                          <p:cTn fill="hold">
                            <p:stCondLst>
                              <p:cond delay="1700"/>
                            </p:stCondLst>
                            <p:childTnLst>
                              <p:par>
                                <p:cTn fill="hold" nodeType="afterEffect" presetClass="entr" presetID="2" presetSubtype="8">
                                  <p:stCondLst>
                                    <p:cond delay="0"/>
                                  </p:stCondLst>
                                  <p:childTnLst>
                                    <p:set>
                                      <p:cBhvr>
                                        <p:cTn dur="1" fill="hold">
                                          <p:stCondLst>
                                            <p:cond delay="0"/>
                                          </p:stCondLst>
                                        </p:cTn>
                                        <p:tgtEl>
                                          <p:spTgt spid="112">
                                            <p:txEl>
                                              <p:pRg end="17" st="17"/>
                                            </p:txEl>
                                          </p:spTgt>
                                        </p:tgtEl>
                                        <p:attrNameLst>
                                          <p:attrName>style.visibility</p:attrName>
                                        </p:attrNameLst>
                                      </p:cBhvr>
                                      <p:to>
                                        <p:strVal val="visible"/>
                                      </p:to>
                                    </p:set>
                                    <p:anim calcmode="lin" valueType="num">
                                      <p:cBhvr additive="base">
                                        <p:cTn dur="100"/>
                                        <p:tgtEl>
                                          <p:spTgt spid="112">
                                            <p:txEl>
                                              <p:pRg end="17" st="17"/>
                                            </p:txEl>
                                          </p:spTgt>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grpSp>
        <p:nvGrpSpPr>
          <p:cNvPr id="124" name="Google Shape;124;p19"/>
          <p:cNvGrpSpPr/>
          <p:nvPr/>
        </p:nvGrpSpPr>
        <p:grpSpPr>
          <a:xfrm>
            <a:off x="207249" y="172577"/>
            <a:ext cx="9173851" cy="4559122"/>
            <a:chOff x="207249" y="172577"/>
            <a:chExt cx="9173851" cy="4559122"/>
          </a:xfrm>
        </p:grpSpPr>
        <p:pic>
          <p:nvPicPr>
            <p:cNvPr id="125" name="Google Shape;125;p19"/>
            <p:cNvPicPr preferRelativeResize="0"/>
            <p:nvPr/>
          </p:nvPicPr>
          <p:blipFill>
            <a:blip r:embed="rId3">
              <a:alphaModFix/>
            </a:blip>
            <a:stretch>
              <a:fillRect/>
            </a:stretch>
          </p:blipFill>
          <p:spPr>
            <a:xfrm>
              <a:off x="2760025" y="1341659"/>
              <a:ext cx="4134226" cy="1834966"/>
            </a:xfrm>
            <a:prstGeom prst="rect">
              <a:avLst/>
            </a:prstGeom>
            <a:noFill/>
            <a:ln>
              <a:noFill/>
            </a:ln>
            <a:effectLst>
              <a:outerShdw blurRad="57150" rotWithShape="0" algn="bl" dir="5400000" dist="19050">
                <a:srgbClr val="000000">
                  <a:alpha val="50000"/>
                </a:srgbClr>
              </a:outerShdw>
            </a:effectLst>
          </p:spPr>
        </p:pic>
        <p:pic>
          <p:nvPicPr>
            <p:cNvPr id="126" name="Google Shape;126;p19"/>
            <p:cNvPicPr preferRelativeResize="0"/>
            <p:nvPr/>
          </p:nvPicPr>
          <p:blipFill>
            <a:blip r:embed="rId4">
              <a:alphaModFix/>
            </a:blip>
            <a:stretch>
              <a:fillRect/>
            </a:stretch>
          </p:blipFill>
          <p:spPr>
            <a:xfrm>
              <a:off x="207249" y="2830750"/>
              <a:ext cx="3142641" cy="1778474"/>
            </a:xfrm>
            <a:prstGeom prst="rect">
              <a:avLst/>
            </a:prstGeom>
            <a:noFill/>
            <a:ln>
              <a:noFill/>
            </a:ln>
            <a:effectLst>
              <a:outerShdw blurRad="57150" rotWithShape="0" algn="bl" dir="5400000" dist="19050">
                <a:srgbClr val="000000">
                  <a:alpha val="50000"/>
                </a:srgbClr>
              </a:outerShdw>
            </a:effectLst>
          </p:spPr>
        </p:pic>
        <p:grpSp>
          <p:nvGrpSpPr>
            <p:cNvPr id="127" name="Google Shape;127;p19"/>
            <p:cNvGrpSpPr/>
            <p:nvPr/>
          </p:nvGrpSpPr>
          <p:grpSpPr>
            <a:xfrm>
              <a:off x="207249" y="172577"/>
              <a:ext cx="8835002" cy="4559122"/>
              <a:chOff x="207249" y="172577"/>
              <a:chExt cx="8835002" cy="4559122"/>
            </a:xfrm>
          </p:grpSpPr>
          <p:pic>
            <p:nvPicPr>
              <p:cNvPr id="128" name="Google Shape;128;p19"/>
              <p:cNvPicPr preferRelativeResize="0"/>
              <p:nvPr/>
            </p:nvPicPr>
            <p:blipFill>
              <a:blip r:embed="rId5">
                <a:alphaModFix/>
              </a:blip>
              <a:stretch>
                <a:fillRect/>
              </a:stretch>
            </p:blipFill>
            <p:spPr>
              <a:xfrm>
                <a:off x="207249" y="239599"/>
                <a:ext cx="4309673" cy="1877076"/>
              </a:xfrm>
              <a:prstGeom prst="rect">
                <a:avLst/>
              </a:prstGeom>
              <a:noFill/>
              <a:ln>
                <a:noFill/>
              </a:ln>
              <a:effectLst>
                <a:outerShdw blurRad="57150" rotWithShape="0" algn="bl" dir="5400000" dist="19050">
                  <a:srgbClr val="000000">
                    <a:alpha val="50000"/>
                  </a:srgbClr>
                </a:outerShdw>
              </a:effectLst>
            </p:spPr>
          </p:pic>
          <p:pic>
            <p:nvPicPr>
              <p:cNvPr id="129" name="Google Shape;129;p19"/>
              <p:cNvPicPr preferRelativeResize="0"/>
              <p:nvPr/>
            </p:nvPicPr>
            <p:blipFill>
              <a:blip r:embed="rId6">
                <a:alphaModFix/>
              </a:blip>
              <a:stretch>
                <a:fillRect/>
              </a:stretch>
            </p:blipFill>
            <p:spPr>
              <a:xfrm>
                <a:off x="4908025" y="172577"/>
                <a:ext cx="4134216" cy="1778475"/>
              </a:xfrm>
              <a:prstGeom prst="rect">
                <a:avLst/>
              </a:prstGeom>
              <a:noFill/>
              <a:ln>
                <a:noFill/>
              </a:ln>
              <a:effectLst>
                <a:outerShdw blurRad="57150" rotWithShape="0" algn="bl" dir="5400000" dist="19050">
                  <a:srgbClr val="000000">
                    <a:alpha val="50000"/>
                  </a:srgbClr>
                </a:outerShdw>
              </a:effectLst>
            </p:spPr>
          </p:pic>
          <p:pic>
            <p:nvPicPr>
              <p:cNvPr id="130" name="Google Shape;130;p19"/>
              <p:cNvPicPr preferRelativeResize="0"/>
              <p:nvPr/>
            </p:nvPicPr>
            <p:blipFill>
              <a:blip r:embed="rId7">
                <a:alphaModFix/>
              </a:blip>
              <a:stretch>
                <a:fillRect/>
              </a:stretch>
            </p:blipFill>
            <p:spPr>
              <a:xfrm>
                <a:off x="6005211" y="2899950"/>
                <a:ext cx="3037041" cy="1398401"/>
              </a:xfrm>
              <a:prstGeom prst="rect">
                <a:avLst/>
              </a:prstGeom>
              <a:noFill/>
              <a:ln>
                <a:noFill/>
              </a:ln>
              <a:effectLst>
                <a:outerShdw blurRad="57150" rotWithShape="0" algn="bl" dir="5400000" dist="19050">
                  <a:srgbClr val="000000">
                    <a:alpha val="50000"/>
                  </a:srgbClr>
                </a:outerShdw>
              </a:effectLst>
            </p:spPr>
          </p:pic>
          <p:pic>
            <p:nvPicPr>
              <p:cNvPr id="131" name="Google Shape;131;p19"/>
              <p:cNvPicPr preferRelativeResize="0"/>
              <p:nvPr/>
            </p:nvPicPr>
            <p:blipFill>
              <a:blip r:embed="rId8">
                <a:alphaModFix/>
              </a:blip>
              <a:stretch>
                <a:fillRect/>
              </a:stretch>
            </p:blipFill>
            <p:spPr>
              <a:xfrm>
                <a:off x="2812825" y="3333300"/>
                <a:ext cx="3518351" cy="1398399"/>
              </a:xfrm>
              <a:prstGeom prst="rect">
                <a:avLst/>
              </a:prstGeom>
              <a:noFill/>
              <a:ln>
                <a:noFill/>
              </a:ln>
              <a:effectLst>
                <a:outerShdw blurRad="57150" rotWithShape="0" algn="bl" dir="5400000" dist="19050">
                  <a:srgbClr val="000000">
                    <a:alpha val="50000"/>
                  </a:srgbClr>
                </a:outerShdw>
              </a:effectLst>
            </p:spPr>
          </p:pic>
        </p:grpSp>
        <p:sp>
          <p:nvSpPr>
            <p:cNvPr id="132" name="Google Shape;132;p19"/>
            <p:cNvSpPr txBox="1"/>
            <p:nvPr/>
          </p:nvSpPr>
          <p:spPr>
            <a:xfrm>
              <a:off x="433325" y="2165925"/>
              <a:ext cx="2270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latin typeface="Open Sans"/>
                  <a:ea typeface="Open Sans"/>
                  <a:cs typeface="Open Sans"/>
                  <a:sym typeface="Open Sans"/>
                </a:rPr>
                <a:t>All types of research outputs…</a:t>
              </a:r>
              <a:endParaRPr b="1">
                <a:latin typeface="Open Sans"/>
                <a:ea typeface="Open Sans"/>
                <a:cs typeface="Open Sans"/>
                <a:sym typeface="Open Sans"/>
              </a:endParaRPr>
            </a:p>
          </p:txBody>
        </p:sp>
        <p:sp>
          <p:nvSpPr>
            <p:cNvPr id="133" name="Google Shape;133;p19"/>
            <p:cNvSpPr txBox="1"/>
            <p:nvPr/>
          </p:nvSpPr>
          <p:spPr>
            <a:xfrm>
              <a:off x="7110700" y="2225400"/>
              <a:ext cx="2270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latin typeface="Open Sans"/>
                  <a:ea typeface="Open Sans"/>
                  <a:cs typeface="Open Sans"/>
                  <a:sym typeface="Open Sans"/>
                </a:rPr>
                <a:t>…in any format</a:t>
              </a:r>
              <a:endParaRPr b="1">
                <a:latin typeface="Open Sans"/>
                <a:ea typeface="Open Sans"/>
                <a:cs typeface="Open Sans"/>
                <a:sym typeface="Open Sans"/>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grpSp>
        <p:nvGrpSpPr>
          <p:cNvPr id="138" name="Google Shape;138;p20"/>
          <p:cNvGrpSpPr/>
          <p:nvPr/>
        </p:nvGrpSpPr>
        <p:grpSpPr>
          <a:xfrm>
            <a:off x="152400" y="686877"/>
            <a:ext cx="8891525" cy="4364068"/>
            <a:chOff x="152400" y="686877"/>
            <a:chExt cx="8891525" cy="4364068"/>
          </a:xfrm>
        </p:grpSpPr>
        <p:pic>
          <p:nvPicPr>
            <p:cNvPr descr="logo" id="139" name="Google Shape;139;p20" title="Anglia Ruskin"/>
            <p:cNvPicPr preferRelativeResize="0"/>
            <p:nvPr/>
          </p:nvPicPr>
          <p:blipFill>
            <a:blip r:embed="rId3">
              <a:alphaModFix/>
            </a:blip>
            <a:stretch>
              <a:fillRect/>
            </a:stretch>
          </p:blipFill>
          <p:spPr>
            <a:xfrm>
              <a:off x="152400" y="1170125"/>
              <a:ext cx="1584550" cy="937800"/>
            </a:xfrm>
            <a:prstGeom prst="rect">
              <a:avLst/>
            </a:prstGeom>
            <a:noFill/>
            <a:ln>
              <a:noFill/>
            </a:ln>
          </p:spPr>
        </p:pic>
        <p:pic>
          <p:nvPicPr>
            <p:cNvPr descr="logo" id="140" name="Google Shape;140;p20" title="Brunel university"/>
            <p:cNvPicPr preferRelativeResize="0"/>
            <p:nvPr/>
          </p:nvPicPr>
          <p:blipFill>
            <a:blip r:embed="rId4">
              <a:alphaModFix/>
            </a:blip>
            <a:stretch>
              <a:fillRect/>
            </a:stretch>
          </p:blipFill>
          <p:spPr>
            <a:xfrm>
              <a:off x="2362150" y="686877"/>
              <a:ext cx="2117955" cy="2083575"/>
            </a:xfrm>
            <a:prstGeom prst="rect">
              <a:avLst/>
            </a:prstGeom>
            <a:noFill/>
            <a:ln>
              <a:noFill/>
            </a:ln>
          </p:spPr>
        </p:pic>
        <p:pic>
          <p:nvPicPr>
            <p:cNvPr id="141" name="Google Shape;141;p20"/>
            <p:cNvPicPr preferRelativeResize="0"/>
            <p:nvPr/>
          </p:nvPicPr>
          <p:blipFill>
            <a:blip r:embed="rId5">
              <a:alphaModFix/>
            </a:blip>
            <a:stretch>
              <a:fillRect/>
            </a:stretch>
          </p:blipFill>
          <p:spPr>
            <a:xfrm>
              <a:off x="7044940" y="4011163"/>
              <a:ext cx="1424615" cy="1001075"/>
            </a:xfrm>
            <a:prstGeom prst="rect">
              <a:avLst/>
            </a:prstGeom>
            <a:noFill/>
            <a:ln>
              <a:noFill/>
            </a:ln>
          </p:spPr>
        </p:pic>
        <p:pic>
          <p:nvPicPr>
            <p:cNvPr descr="logo" id="142" name="Google Shape;142;p20" title="City university of london"/>
            <p:cNvPicPr preferRelativeResize="0"/>
            <p:nvPr/>
          </p:nvPicPr>
          <p:blipFill>
            <a:blip r:embed="rId6">
              <a:alphaModFix/>
            </a:blip>
            <a:stretch>
              <a:fillRect/>
            </a:stretch>
          </p:blipFill>
          <p:spPr>
            <a:xfrm>
              <a:off x="6889350" y="1064874"/>
              <a:ext cx="2154575" cy="1256075"/>
            </a:xfrm>
            <a:prstGeom prst="rect">
              <a:avLst/>
            </a:prstGeom>
            <a:noFill/>
            <a:ln>
              <a:noFill/>
            </a:ln>
          </p:spPr>
        </p:pic>
        <p:pic>
          <p:nvPicPr>
            <p:cNvPr descr="logo" id="143" name="Google Shape;143;p20" title="DeMontford university"/>
            <p:cNvPicPr preferRelativeResize="0"/>
            <p:nvPr/>
          </p:nvPicPr>
          <p:blipFill>
            <a:blip r:embed="rId7">
              <a:alphaModFix/>
            </a:blip>
            <a:stretch>
              <a:fillRect/>
            </a:stretch>
          </p:blipFill>
          <p:spPr>
            <a:xfrm>
              <a:off x="1624854" y="2052779"/>
              <a:ext cx="2023851" cy="913900"/>
            </a:xfrm>
            <a:prstGeom prst="rect">
              <a:avLst/>
            </a:prstGeom>
            <a:noFill/>
            <a:ln>
              <a:noFill/>
            </a:ln>
          </p:spPr>
        </p:pic>
        <p:pic>
          <p:nvPicPr>
            <p:cNvPr descr="logo" id="144" name="Google Shape;144;p20" title="Edge Hill University"/>
            <p:cNvPicPr preferRelativeResize="0"/>
            <p:nvPr/>
          </p:nvPicPr>
          <p:blipFill>
            <a:blip r:embed="rId8">
              <a:alphaModFix/>
            </a:blip>
            <a:stretch>
              <a:fillRect/>
            </a:stretch>
          </p:blipFill>
          <p:spPr>
            <a:xfrm>
              <a:off x="4799850" y="2158439"/>
              <a:ext cx="2023850" cy="796652"/>
            </a:xfrm>
            <a:prstGeom prst="rect">
              <a:avLst/>
            </a:prstGeom>
            <a:noFill/>
            <a:ln>
              <a:noFill/>
            </a:ln>
          </p:spPr>
        </p:pic>
        <p:pic>
          <p:nvPicPr>
            <p:cNvPr descr="logo" id="145" name="Google Shape;145;p20" title="leeds beckett university "/>
            <p:cNvPicPr preferRelativeResize="0"/>
            <p:nvPr/>
          </p:nvPicPr>
          <p:blipFill>
            <a:blip r:embed="rId9">
              <a:alphaModFix/>
            </a:blip>
            <a:stretch>
              <a:fillRect/>
            </a:stretch>
          </p:blipFill>
          <p:spPr>
            <a:xfrm>
              <a:off x="5335149" y="1182075"/>
              <a:ext cx="1709799" cy="913925"/>
            </a:xfrm>
            <a:prstGeom prst="rect">
              <a:avLst/>
            </a:prstGeom>
            <a:noFill/>
            <a:ln>
              <a:noFill/>
            </a:ln>
          </p:spPr>
        </p:pic>
        <p:pic>
          <p:nvPicPr>
            <p:cNvPr id="146" name="Google Shape;146;p20"/>
            <p:cNvPicPr preferRelativeResize="0"/>
            <p:nvPr/>
          </p:nvPicPr>
          <p:blipFill>
            <a:blip r:embed="rId10">
              <a:alphaModFix/>
            </a:blip>
            <a:stretch>
              <a:fillRect/>
            </a:stretch>
          </p:blipFill>
          <p:spPr>
            <a:xfrm>
              <a:off x="232269" y="2966651"/>
              <a:ext cx="1820256" cy="913924"/>
            </a:xfrm>
            <a:prstGeom prst="rect">
              <a:avLst/>
            </a:prstGeom>
            <a:noFill/>
            <a:ln>
              <a:noFill/>
            </a:ln>
          </p:spPr>
        </p:pic>
        <p:pic>
          <p:nvPicPr>
            <p:cNvPr id="147" name="Google Shape;147;p20"/>
            <p:cNvPicPr preferRelativeResize="0"/>
            <p:nvPr/>
          </p:nvPicPr>
          <p:blipFill>
            <a:blip r:embed="rId11">
              <a:alphaModFix/>
            </a:blip>
            <a:stretch>
              <a:fillRect/>
            </a:stretch>
          </p:blipFill>
          <p:spPr>
            <a:xfrm>
              <a:off x="2825595" y="3017525"/>
              <a:ext cx="1424616" cy="651761"/>
            </a:xfrm>
            <a:prstGeom prst="rect">
              <a:avLst/>
            </a:prstGeom>
            <a:noFill/>
            <a:ln>
              <a:noFill/>
            </a:ln>
          </p:spPr>
        </p:pic>
        <p:pic>
          <p:nvPicPr>
            <p:cNvPr id="148" name="Google Shape;148;p20"/>
            <p:cNvPicPr preferRelativeResize="0"/>
            <p:nvPr/>
          </p:nvPicPr>
          <p:blipFill>
            <a:blip r:embed="rId12">
              <a:alphaModFix/>
            </a:blip>
            <a:stretch>
              <a:fillRect/>
            </a:stretch>
          </p:blipFill>
          <p:spPr>
            <a:xfrm>
              <a:off x="5686707" y="3017525"/>
              <a:ext cx="1358244" cy="812200"/>
            </a:xfrm>
            <a:prstGeom prst="rect">
              <a:avLst/>
            </a:prstGeom>
            <a:noFill/>
            <a:ln>
              <a:noFill/>
            </a:ln>
          </p:spPr>
        </p:pic>
        <p:pic>
          <p:nvPicPr>
            <p:cNvPr id="149" name="Google Shape;149;p20"/>
            <p:cNvPicPr preferRelativeResize="0"/>
            <p:nvPr/>
          </p:nvPicPr>
          <p:blipFill>
            <a:blip r:embed="rId13">
              <a:alphaModFix/>
            </a:blip>
            <a:stretch>
              <a:fillRect/>
            </a:stretch>
          </p:blipFill>
          <p:spPr>
            <a:xfrm>
              <a:off x="311699" y="4137020"/>
              <a:ext cx="1775157" cy="913925"/>
            </a:xfrm>
            <a:prstGeom prst="rect">
              <a:avLst/>
            </a:prstGeom>
            <a:noFill/>
            <a:ln>
              <a:noFill/>
            </a:ln>
          </p:spPr>
        </p:pic>
        <p:pic>
          <p:nvPicPr>
            <p:cNvPr id="150" name="Google Shape;150;p20"/>
            <p:cNvPicPr preferRelativeResize="0"/>
            <p:nvPr/>
          </p:nvPicPr>
          <p:blipFill>
            <a:blip r:embed="rId14">
              <a:alphaModFix/>
            </a:blip>
            <a:stretch>
              <a:fillRect/>
            </a:stretch>
          </p:blipFill>
          <p:spPr>
            <a:xfrm>
              <a:off x="3387804" y="4095675"/>
              <a:ext cx="2087095" cy="651750"/>
            </a:xfrm>
            <a:prstGeom prst="rect">
              <a:avLst/>
            </a:prstGeom>
            <a:noFill/>
            <a:ln>
              <a:noFill/>
            </a:ln>
          </p:spPr>
        </p:pic>
        <p:pic>
          <p:nvPicPr>
            <p:cNvPr id="151" name="Google Shape;151;p20"/>
            <p:cNvPicPr preferRelativeResize="0"/>
            <p:nvPr/>
          </p:nvPicPr>
          <p:blipFill>
            <a:blip r:embed="rId15">
              <a:alphaModFix/>
            </a:blip>
            <a:stretch>
              <a:fillRect/>
            </a:stretch>
          </p:blipFill>
          <p:spPr>
            <a:xfrm>
              <a:off x="7152395" y="2966663"/>
              <a:ext cx="1858006" cy="913925"/>
            </a:xfrm>
            <a:prstGeom prst="rect">
              <a:avLst/>
            </a:prstGeom>
            <a:noFill/>
            <a:ln>
              <a:noFill/>
            </a:ln>
          </p:spPr>
        </p:pic>
      </p:grpSp>
      <p:sp>
        <p:nvSpPr>
          <p:cNvPr id="152" name="Google Shape;152;p20"/>
          <p:cNvSpPr txBox="1"/>
          <p:nvPr>
            <p:ph type="title"/>
          </p:nvPr>
        </p:nvSpPr>
        <p:spPr>
          <a:xfrm>
            <a:off x="434850" y="32337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GB"/>
              <a:t>REF 2021 Environment Statements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GB"/>
              <a:t>REF 21 Access Requirements</a:t>
            </a:r>
            <a:endParaRPr/>
          </a:p>
        </p:txBody>
      </p:sp>
      <p:grpSp>
        <p:nvGrpSpPr>
          <p:cNvPr id="158" name="Google Shape;158;p21"/>
          <p:cNvGrpSpPr/>
          <p:nvPr/>
        </p:nvGrpSpPr>
        <p:grpSpPr>
          <a:xfrm>
            <a:off x="245325" y="1169075"/>
            <a:ext cx="3272150" cy="2936150"/>
            <a:chOff x="237025" y="1999325"/>
            <a:chExt cx="3272150" cy="2936150"/>
          </a:xfrm>
        </p:grpSpPr>
        <p:pic>
          <p:nvPicPr>
            <p:cNvPr id="159" name="Google Shape;159;p21"/>
            <p:cNvPicPr preferRelativeResize="0"/>
            <p:nvPr/>
          </p:nvPicPr>
          <p:blipFill>
            <a:blip r:embed="rId3">
              <a:alphaModFix/>
            </a:blip>
            <a:stretch>
              <a:fillRect/>
            </a:stretch>
          </p:blipFill>
          <p:spPr>
            <a:xfrm>
              <a:off x="237025" y="1999325"/>
              <a:ext cx="3272150" cy="2936150"/>
            </a:xfrm>
            <a:prstGeom prst="rect">
              <a:avLst/>
            </a:prstGeom>
            <a:noFill/>
            <a:ln>
              <a:noFill/>
            </a:ln>
          </p:spPr>
        </p:pic>
        <p:sp>
          <p:nvSpPr>
            <p:cNvPr id="160" name="Google Shape;160;p21"/>
            <p:cNvSpPr txBox="1"/>
            <p:nvPr/>
          </p:nvSpPr>
          <p:spPr>
            <a:xfrm>
              <a:off x="373100" y="2239925"/>
              <a:ext cx="3000000" cy="1911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GB" sz="1100">
                  <a:solidFill>
                    <a:schemeClr val="dk1"/>
                  </a:solidFill>
                </a:rPr>
                <a:t>241. The output must be presented in a way that allows it to be </a:t>
              </a:r>
              <a:r>
                <a:rPr b="1" lang="en-GB" sz="1100">
                  <a:solidFill>
                    <a:schemeClr val="dk1"/>
                  </a:solidFill>
                </a:rPr>
                <a:t>discovered </a:t>
              </a:r>
              <a:r>
                <a:rPr lang="en-GB" sz="1100">
                  <a:solidFill>
                    <a:schemeClr val="dk1"/>
                  </a:solidFill>
                </a:rPr>
                <a:t>by </a:t>
              </a:r>
              <a:r>
                <a:rPr b="1" lang="en-GB" sz="1100">
                  <a:solidFill>
                    <a:schemeClr val="dk1"/>
                  </a:solidFill>
                </a:rPr>
                <a:t>readers </a:t>
              </a:r>
              <a:r>
                <a:rPr lang="en-GB" sz="1100">
                  <a:solidFill>
                    <a:schemeClr val="dk1"/>
                  </a:solidFill>
                </a:rPr>
                <a:t>and by </a:t>
              </a:r>
              <a:r>
                <a:rPr b="1" lang="en-GB" sz="1100">
                  <a:solidFill>
                    <a:schemeClr val="dk1"/>
                  </a:solidFill>
                </a:rPr>
                <a:t>automated tools</a:t>
              </a:r>
              <a:r>
                <a:rPr lang="en-GB" sz="1100">
                  <a:solidFill>
                    <a:schemeClr val="dk1"/>
                  </a:solidFill>
                </a:rPr>
                <a:t> such as search engines. The discovery requirements should typically be fulfilled through the </a:t>
              </a:r>
              <a:r>
                <a:rPr b="1" lang="en-GB" sz="1100">
                  <a:solidFill>
                    <a:schemeClr val="dk1"/>
                  </a:solidFill>
                </a:rPr>
                <a:t>storage </a:t>
              </a:r>
              <a:r>
                <a:rPr lang="en-GB" sz="1100">
                  <a:solidFill>
                    <a:schemeClr val="dk1"/>
                  </a:solidFill>
                </a:rPr>
                <a:t>and </a:t>
              </a:r>
              <a:r>
                <a:rPr b="1" lang="en-GB" sz="1100">
                  <a:solidFill>
                    <a:schemeClr val="dk1"/>
                  </a:solidFill>
                </a:rPr>
                <a:t>open presentation</a:t>
              </a:r>
              <a:r>
                <a:rPr lang="en-GB" sz="1100">
                  <a:solidFill>
                    <a:schemeClr val="dk1"/>
                  </a:solidFill>
                </a:rPr>
                <a:t> of a </a:t>
              </a:r>
              <a:r>
                <a:rPr b="1" lang="en-GB" sz="1100">
                  <a:solidFill>
                    <a:schemeClr val="dk1"/>
                  </a:solidFill>
                </a:rPr>
                <a:t>bibliographic or metadata record</a:t>
              </a:r>
              <a:r>
                <a:rPr lang="en-GB" sz="1100">
                  <a:solidFill>
                    <a:schemeClr val="dk1"/>
                  </a:solidFill>
                </a:rPr>
                <a:t> in the repository. Once </a:t>
              </a:r>
              <a:r>
                <a:rPr b="1" lang="en-GB" sz="1100">
                  <a:solidFill>
                    <a:schemeClr val="dk1"/>
                  </a:solidFill>
                </a:rPr>
                <a:t>discoverable</a:t>
              </a:r>
              <a:r>
                <a:rPr lang="en-GB" sz="1100">
                  <a:solidFill>
                    <a:schemeClr val="dk1"/>
                  </a:solidFill>
                </a:rPr>
                <a:t>, the output should </a:t>
              </a:r>
              <a:r>
                <a:rPr b="1" lang="en-GB" sz="1100">
                  <a:solidFill>
                    <a:schemeClr val="dk1"/>
                  </a:solidFill>
                </a:rPr>
                <a:t>remain so</a:t>
              </a:r>
              <a:r>
                <a:rPr lang="en-GB" sz="1100">
                  <a:solidFill>
                    <a:schemeClr val="dk1"/>
                  </a:solidFill>
                </a:rPr>
                <a:t>.</a:t>
              </a:r>
              <a:endParaRPr sz="1100">
                <a:solidFill>
                  <a:schemeClr val="dk1"/>
                </a:solidFill>
              </a:endParaRPr>
            </a:p>
            <a:p>
              <a:pPr indent="0" lvl="0" marL="0" rtl="0" algn="l">
                <a:lnSpc>
                  <a:spcPct val="115000"/>
                </a:lnSpc>
                <a:spcBef>
                  <a:spcPts val="0"/>
                </a:spcBef>
                <a:spcAft>
                  <a:spcPts val="0"/>
                </a:spcAft>
                <a:buNone/>
              </a:pPr>
              <a:r>
                <a:t/>
              </a:r>
              <a:endParaRPr sz="1100">
                <a:solidFill>
                  <a:schemeClr val="dk1"/>
                </a:solidFill>
              </a:endParaRPr>
            </a:p>
          </p:txBody>
        </p:sp>
      </p:grpSp>
      <p:grpSp>
        <p:nvGrpSpPr>
          <p:cNvPr id="161" name="Google Shape;161;p21"/>
          <p:cNvGrpSpPr/>
          <p:nvPr/>
        </p:nvGrpSpPr>
        <p:grpSpPr>
          <a:xfrm>
            <a:off x="4736975" y="1572550"/>
            <a:ext cx="4255150" cy="3464275"/>
            <a:chOff x="4206050" y="767850"/>
            <a:chExt cx="4255150" cy="3464275"/>
          </a:xfrm>
        </p:grpSpPr>
        <p:pic>
          <p:nvPicPr>
            <p:cNvPr id="162" name="Google Shape;162;p21"/>
            <p:cNvPicPr preferRelativeResize="0"/>
            <p:nvPr/>
          </p:nvPicPr>
          <p:blipFill>
            <a:blip r:embed="rId3">
              <a:alphaModFix/>
            </a:blip>
            <a:stretch>
              <a:fillRect/>
            </a:stretch>
          </p:blipFill>
          <p:spPr>
            <a:xfrm>
              <a:off x="4206050" y="767850"/>
              <a:ext cx="4255150" cy="3464275"/>
            </a:xfrm>
            <a:prstGeom prst="rect">
              <a:avLst/>
            </a:prstGeom>
            <a:noFill/>
            <a:ln>
              <a:noFill/>
            </a:ln>
          </p:spPr>
        </p:pic>
        <p:sp>
          <p:nvSpPr>
            <p:cNvPr id="163" name="Google Shape;163;p21"/>
            <p:cNvSpPr txBox="1"/>
            <p:nvPr/>
          </p:nvSpPr>
          <p:spPr>
            <a:xfrm>
              <a:off x="4607425" y="1113050"/>
              <a:ext cx="3481200" cy="2106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GB" sz="1100">
                  <a:solidFill>
                    <a:schemeClr val="dk1"/>
                  </a:solidFill>
                </a:rPr>
                <a:t>243. The output must be presented in a form that allows </a:t>
              </a:r>
              <a:r>
                <a:rPr b="1" lang="en-GB" sz="1100">
                  <a:solidFill>
                    <a:schemeClr val="dk1"/>
                  </a:solidFill>
                </a:rPr>
                <a:t>anyone with internet access</a:t>
              </a:r>
              <a:r>
                <a:rPr lang="en-GB" sz="1100">
                  <a:solidFill>
                    <a:schemeClr val="dk1"/>
                  </a:solidFill>
                </a:rPr>
                <a:t> to </a:t>
              </a:r>
              <a:r>
                <a:rPr b="1" lang="en-GB" sz="1100">
                  <a:solidFill>
                    <a:schemeClr val="dk1"/>
                  </a:solidFill>
                </a:rPr>
                <a:t>search </a:t>
              </a:r>
              <a:r>
                <a:rPr lang="en-GB" sz="1100">
                  <a:solidFill>
                    <a:schemeClr val="dk1"/>
                  </a:solidFill>
                </a:rPr>
                <a:t>electronically within the text, </a:t>
              </a:r>
              <a:r>
                <a:rPr b="1" lang="en-GB" sz="1100">
                  <a:solidFill>
                    <a:schemeClr val="dk1"/>
                  </a:solidFill>
                </a:rPr>
                <a:t>read</a:t>
              </a:r>
              <a:r>
                <a:rPr lang="en-GB" sz="1100">
                  <a:solidFill>
                    <a:schemeClr val="dk1"/>
                  </a:solidFill>
                </a:rPr>
                <a:t> it and </a:t>
              </a:r>
              <a:r>
                <a:rPr b="1" lang="en-GB" sz="1100">
                  <a:solidFill>
                    <a:schemeClr val="dk1"/>
                  </a:solidFill>
                </a:rPr>
                <a:t>download</a:t>
              </a:r>
              <a:r>
                <a:rPr lang="en-GB" sz="1100">
                  <a:solidFill>
                    <a:schemeClr val="dk1"/>
                  </a:solidFill>
                </a:rPr>
                <a:t> it </a:t>
              </a:r>
              <a:r>
                <a:rPr b="1" lang="en-GB" sz="1100">
                  <a:solidFill>
                    <a:schemeClr val="dk1"/>
                  </a:solidFill>
                </a:rPr>
                <a:t>without charge</a:t>
              </a:r>
              <a:r>
                <a:rPr lang="en-GB" sz="1100">
                  <a:solidFill>
                    <a:schemeClr val="dk1"/>
                  </a:solidFill>
                </a:rPr>
                <a:t>, while </a:t>
              </a:r>
              <a:r>
                <a:rPr b="1" lang="en-GB" sz="1100">
                  <a:solidFill>
                    <a:schemeClr val="dk1"/>
                  </a:solidFill>
                </a:rPr>
                <a:t>respecting any constraints</a:t>
              </a:r>
              <a:r>
                <a:rPr lang="en-GB" sz="1100">
                  <a:solidFill>
                    <a:schemeClr val="dk1"/>
                  </a:solidFill>
                </a:rPr>
                <a:t> on timing (as detailed in paragraphs 246 to 251). It is advised that outputs licensed under a </a:t>
              </a:r>
              <a:r>
                <a:rPr b="1" lang="en-GB" sz="1100">
                  <a:solidFill>
                    <a:schemeClr val="dk1"/>
                  </a:solidFill>
                </a:rPr>
                <a:t>Creative Commons Attribution</a:t>
              </a:r>
              <a:r>
                <a:rPr lang="en-GB" sz="1100">
                  <a:solidFill>
                    <a:schemeClr val="dk1"/>
                  </a:solidFill>
                </a:rPr>
                <a:t> Non-Commercial Non-Derivative (CC BY-NC-ND) licence would meet the minimum requirement. Once </a:t>
              </a:r>
              <a:r>
                <a:rPr b="1" lang="en-GB" sz="1100">
                  <a:solidFill>
                    <a:schemeClr val="dk1"/>
                  </a:solidFill>
                </a:rPr>
                <a:t>accessible</a:t>
              </a:r>
              <a:r>
                <a:rPr lang="en-GB" sz="1100">
                  <a:solidFill>
                    <a:schemeClr val="dk1"/>
                  </a:solidFill>
                </a:rPr>
                <a:t>, the output should </a:t>
              </a:r>
              <a:r>
                <a:rPr b="1" lang="en-GB" sz="1100">
                  <a:solidFill>
                    <a:schemeClr val="dk1"/>
                  </a:solidFill>
                </a:rPr>
                <a:t>remain so</a:t>
              </a:r>
              <a:r>
                <a:rPr lang="en-GB" sz="1100">
                  <a:solidFill>
                    <a:schemeClr val="dk1"/>
                  </a:solidFill>
                </a:rPr>
                <a:t>.</a:t>
              </a:r>
              <a:endParaRPr sz="1100">
                <a:solidFill>
                  <a:schemeClr val="dk1"/>
                </a:solidFill>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What our partners said: 1 </a:t>
            </a:r>
            <a:endParaRPr/>
          </a:p>
        </p:txBody>
      </p:sp>
      <p:sp>
        <p:nvSpPr>
          <p:cNvPr id="169" name="Google Shape;169;p22"/>
          <p:cNvSpPr txBox="1"/>
          <p:nvPr>
            <p:ph idx="1" type="body"/>
          </p:nvPr>
        </p:nvSpPr>
        <p:spPr>
          <a:xfrm>
            <a:off x="385450" y="1370750"/>
            <a:ext cx="3292800" cy="230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sz="1500"/>
              <a:t>Openness </a:t>
            </a:r>
            <a:r>
              <a:rPr lang="en-GB" sz="1500"/>
              <a:t>and </a:t>
            </a:r>
            <a:r>
              <a:rPr b="1" lang="en-GB" sz="1500"/>
              <a:t>engagement </a:t>
            </a:r>
            <a:r>
              <a:rPr lang="en-GB" sz="1500"/>
              <a:t>are central to our </a:t>
            </a:r>
            <a:r>
              <a:rPr b="1" lang="en-GB" sz="1500"/>
              <a:t>research culture</a:t>
            </a:r>
            <a:r>
              <a:rPr lang="en-GB" sz="1500"/>
              <a:t>, and recent investment has extended our open access ambitions. This includes the implementation of ‘Elements’, a Research Information System, and </a:t>
            </a:r>
            <a:r>
              <a:rPr b="1" lang="en-GB" sz="1500"/>
              <a:t>Figshare </a:t>
            </a:r>
            <a:r>
              <a:rPr lang="en-GB" sz="1500"/>
              <a:t>a digital repository for </a:t>
            </a:r>
            <a:r>
              <a:rPr b="1" lang="en-GB" sz="1500"/>
              <a:t>research data</a:t>
            </a:r>
            <a:r>
              <a:rPr lang="en-GB" sz="1500"/>
              <a:t>, </a:t>
            </a:r>
            <a:r>
              <a:rPr b="1" lang="en-GB" sz="1500"/>
              <a:t>increasing discoverability </a:t>
            </a:r>
            <a:r>
              <a:rPr lang="en-GB" sz="1500"/>
              <a:t>and </a:t>
            </a:r>
            <a:r>
              <a:rPr b="1" lang="en-GB" sz="1500"/>
              <a:t>encouraging re-use</a:t>
            </a:r>
            <a:endParaRPr sz="1500"/>
          </a:p>
          <a:p>
            <a:pPr indent="0" lvl="0" marL="0" rtl="0" algn="l">
              <a:spcBef>
                <a:spcPts val="1200"/>
              </a:spcBef>
              <a:spcAft>
                <a:spcPts val="1200"/>
              </a:spcAft>
              <a:buNone/>
            </a:pPr>
            <a:r>
              <a:t/>
            </a:r>
            <a:endParaRPr/>
          </a:p>
        </p:txBody>
      </p:sp>
      <p:sp>
        <p:nvSpPr>
          <p:cNvPr id="170" name="Google Shape;170;p22"/>
          <p:cNvSpPr txBox="1"/>
          <p:nvPr/>
        </p:nvSpPr>
        <p:spPr>
          <a:xfrm>
            <a:off x="81950" y="1207900"/>
            <a:ext cx="6036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4200"/>
              <a:t>“</a:t>
            </a:r>
            <a:endParaRPr b="1" sz="4200"/>
          </a:p>
        </p:txBody>
      </p:sp>
      <p:sp>
        <p:nvSpPr>
          <p:cNvPr id="171" name="Google Shape;171;p22"/>
          <p:cNvSpPr txBox="1"/>
          <p:nvPr/>
        </p:nvSpPr>
        <p:spPr>
          <a:xfrm rot="10800000">
            <a:off x="2035875" y="3451025"/>
            <a:ext cx="6036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4200"/>
              <a:t>“</a:t>
            </a:r>
            <a:endParaRPr b="1" sz="4200"/>
          </a:p>
        </p:txBody>
      </p:sp>
      <p:sp>
        <p:nvSpPr>
          <p:cNvPr id="172" name="Google Shape;172;p22"/>
          <p:cNvSpPr txBox="1"/>
          <p:nvPr/>
        </p:nvSpPr>
        <p:spPr>
          <a:xfrm>
            <a:off x="7050175" y="4802275"/>
            <a:ext cx="30000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600">
                <a:solidFill>
                  <a:srgbClr val="191B26"/>
                </a:solidFill>
                <a:latin typeface="Open Sans"/>
                <a:ea typeface="Open Sans"/>
                <a:cs typeface="Open Sans"/>
                <a:sym typeface="Open Sans"/>
              </a:rPr>
              <a:t>Image by </a:t>
            </a:r>
            <a:r>
              <a:rPr lang="en-GB" sz="600" u="sng">
                <a:solidFill>
                  <a:srgbClr val="191B26"/>
                </a:solidFill>
                <a:latin typeface="Open Sans"/>
                <a:ea typeface="Open Sans"/>
                <a:cs typeface="Open Sans"/>
                <a:sym typeface="Open Sans"/>
                <a:hlinkClick r:id="rId3">
                  <a:extLst>
                    <a:ext uri="{A12FA001-AC4F-418D-AE19-62706E023703}">
                      <ahyp:hlinkClr val="tx"/>
                    </a:ext>
                  </a:extLst>
                </a:hlinkClick>
              </a:rPr>
              <a:t>Lukas</a:t>
            </a:r>
            <a:r>
              <a:rPr lang="en-GB" sz="600">
                <a:solidFill>
                  <a:srgbClr val="191B26"/>
                </a:solidFill>
                <a:latin typeface="Open Sans"/>
                <a:ea typeface="Open Sans"/>
                <a:cs typeface="Open Sans"/>
                <a:sym typeface="Open Sans"/>
              </a:rPr>
              <a:t> from </a:t>
            </a:r>
            <a:r>
              <a:rPr lang="en-GB" sz="600" u="sng">
                <a:solidFill>
                  <a:srgbClr val="191B26"/>
                </a:solidFill>
                <a:latin typeface="Open Sans"/>
                <a:ea typeface="Open Sans"/>
                <a:cs typeface="Open Sans"/>
                <a:sym typeface="Open Sans"/>
                <a:hlinkClick r:id="rId4">
                  <a:extLst>
                    <a:ext uri="{A12FA001-AC4F-418D-AE19-62706E023703}">
                      <ahyp:hlinkClr val="tx"/>
                    </a:ext>
                  </a:extLst>
                </a:hlinkClick>
              </a:rPr>
              <a:t>Pixabay</a:t>
            </a:r>
            <a:r>
              <a:rPr lang="en-GB" sz="600">
                <a:solidFill>
                  <a:srgbClr val="191B26"/>
                </a:solidFill>
                <a:highlight>
                  <a:srgbClr val="FFFFFF"/>
                </a:highlight>
                <a:latin typeface="Open Sans"/>
                <a:ea typeface="Open Sans"/>
                <a:cs typeface="Open Sans"/>
                <a:sym typeface="Open Sans"/>
              </a:rPr>
              <a:t> </a:t>
            </a:r>
            <a:endParaRPr sz="900"/>
          </a:p>
        </p:txBody>
      </p:sp>
      <p:pic>
        <p:nvPicPr>
          <p:cNvPr id="173" name="Google Shape;173;p22"/>
          <p:cNvPicPr preferRelativeResize="0"/>
          <p:nvPr/>
        </p:nvPicPr>
        <p:blipFill>
          <a:blip r:embed="rId5">
            <a:alphaModFix/>
          </a:blip>
          <a:stretch>
            <a:fillRect/>
          </a:stretch>
        </p:blipFill>
        <p:spPr>
          <a:xfrm>
            <a:off x="3983050" y="1458488"/>
            <a:ext cx="5160950" cy="290303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