
<file path=[Content_Types].xml><?xml version="1.0" encoding="utf-8"?>
<Types xmlns="http://schemas.openxmlformats.org/package/2006/content-types">
  <Default Extension="gif" ContentType="image/gi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87.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90.jpg" ContentType="image/jpeg"/>
  <Override PartName="/ppt/notesSlides/notesSlide50.xml" ContentType="application/vnd.openxmlformats-officedocument.presentationml.notesSlide+xml"/>
  <Override PartName="/ppt/media/image92.jp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101.jp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p:cViewPr varScale="1">
        <p:scale>
          <a:sx n="120" d="100"/>
          <a:sy n="120" d="100"/>
        </p:scale>
        <p:origin x="256"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346BF50-8589-9D4F-B219-C864436F57ED}" type="datetimeFigureOut">
              <a:rPr lang="en-US" smtClean="0"/>
              <a:t>11/10/22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B0679BD-5918-694E-99DE-B035DFC8AE43}" type="slidenum">
              <a:rPr lang="en-US" smtClean="0"/>
              <a:t>‹#›</a:t>
            </a:fld>
            <a:endParaRPr lang="en-US"/>
          </a:p>
        </p:txBody>
      </p:sp>
    </p:spTree>
    <p:extLst>
      <p:ext uri="{BB962C8B-B14F-4D97-AF65-F5344CB8AC3E}">
        <p14:creationId xmlns:p14="http://schemas.microsoft.com/office/powerpoint/2010/main" val="300134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8" name="Google Shape;42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9" name="Google Shape;30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4" name="Google Shape;33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100"/>
              <a:buNone/>
            </a:pPr>
            <a:r>
              <a:rPr lang="en">
                <a:solidFill>
                  <a:schemeClr val="dk1"/>
                </a:solidFill>
                <a:latin typeface="Calibri"/>
                <a:ea typeface="Calibri"/>
                <a:cs typeface="Calibri"/>
                <a:sym typeface="Calibri"/>
              </a:rPr>
              <a:t>More than two-thirds of respondents are supportive “to some extent” of a national mandate for making research data openly available. This number has been declining since 2019.</a:t>
            </a:r>
            <a:endParaRPr/>
          </a:p>
        </p:txBody>
      </p:sp>
      <p:sp>
        <p:nvSpPr>
          <p:cNvPr id="366" name="Google Shape;366;p10: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Gill Sans"/>
              <a:buNone/>
            </a:pPr>
            <a:fld id="{00000000-1234-1234-1234-123412341234}" type="slidenum">
              <a:rPr lang="en"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6" name="Google Shape;396;p14: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15:notes"/>
          <p:cNvSpPr txBox="1">
            <a:spLocks noGrp="1"/>
          </p:cNvSpPr>
          <p:nvPr>
            <p:ph type="sldNum" idx="12"/>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4" name="Google Shape;4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9" name="Google Shape;5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8" name="Google Shape;538;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01"/>
        <p:cNvGrpSpPr/>
        <p:nvPr/>
      </p:nvGrpSpPr>
      <p:grpSpPr>
        <a:xfrm>
          <a:off x="0" y="0"/>
          <a:ext cx="0" cy="0"/>
          <a:chOff x="0" y="0"/>
          <a:chExt cx="0" cy="0"/>
        </a:xfrm>
      </p:grpSpPr>
      <p:sp>
        <p:nvSpPr>
          <p:cNvPr id="202" name="Google Shape;202;p4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111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7E7E7E"/>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7E7E7E"/>
                </a:solidFill>
                <a:latin typeface="Arial MT"/>
                <a:cs typeface="Arial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rgbClr val="7E7E7E"/>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no pg no">
  <p:cSld name="Blank no pg no">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40032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2"/>
        <p:cNvGrpSpPr/>
        <p:nvPr/>
      </p:nvGrpSpPr>
      <p:grpSpPr>
        <a:xfrm>
          <a:off x="0" y="0"/>
          <a:ext cx="0" cy="0"/>
          <a:chOff x="0" y="0"/>
          <a:chExt cx="0" cy="0"/>
        </a:xfrm>
      </p:grpSpPr>
      <p:sp>
        <p:nvSpPr>
          <p:cNvPr id="93" name="Google Shape;93;p45"/>
          <p:cNvSpPr/>
          <p:nvPr/>
        </p:nvSpPr>
        <p:spPr>
          <a:xfrm>
            <a:off x="0" y="-64300"/>
            <a:ext cx="12192000" cy="678000"/>
          </a:xfrm>
          <a:prstGeom prst="rect">
            <a:avLst/>
          </a:prstGeom>
          <a:solidFill>
            <a:srgbClr val="F2F2F2"/>
          </a:solidFill>
          <a:ln w="9525" cap="flat" cmpd="sng">
            <a:solidFill>
              <a:srgbClr val="F2F2F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45"/>
          <p:cNvSpPr txBox="1">
            <a:spLocks noGrp="1"/>
          </p:cNvSpPr>
          <p:nvPr>
            <p:ph type="title"/>
          </p:nvPr>
        </p:nvSpPr>
        <p:spPr>
          <a:xfrm>
            <a:off x="140300" y="37516"/>
            <a:ext cx="11360800" cy="42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2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 name="Google Shape;95;p45"/>
          <p:cNvSpPr txBox="1">
            <a:spLocks noGrp="1"/>
          </p:cNvSpPr>
          <p:nvPr>
            <p:ph type="body" idx="1"/>
          </p:nvPr>
        </p:nvSpPr>
        <p:spPr>
          <a:xfrm>
            <a:off x="415600" y="1503900"/>
            <a:ext cx="11360800" cy="45880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a:solidFill>
                  <a:schemeClr val="accent2"/>
                </a:solidFill>
              </a:defRPr>
            </a:lvl1pPr>
            <a:lvl2pPr marL="1219170" lvl="1" indent="-423323" algn="l">
              <a:lnSpc>
                <a:spcPct val="115000"/>
              </a:lnSpc>
              <a:spcBef>
                <a:spcPts val="2133"/>
              </a:spcBef>
              <a:spcAft>
                <a:spcPts val="0"/>
              </a:spcAft>
              <a:buClr>
                <a:schemeClr val="accent2"/>
              </a:buClr>
              <a:buSzPts val="1400"/>
              <a:buChar char="○"/>
              <a:defRPr>
                <a:solidFill>
                  <a:schemeClr val="accent2"/>
                </a:solidFill>
              </a:defRPr>
            </a:lvl2pPr>
            <a:lvl3pPr marL="1828754" lvl="2" indent="-423323" algn="l">
              <a:lnSpc>
                <a:spcPct val="115000"/>
              </a:lnSpc>
              <a:spcBef>
                <a:spcPts val="2133"/>
              </a:spcBef>
              <a:spcAft>
                <a:spcPts val="0"/>
              </a:spcAft>
              <a:buClr>
                <a:schemeClr val="accent2"/>
              </a:buClr>
              <a:buSzPts val="1400"/>
              <a:buChar char="■"/>
              <a:defRPr>
                <a:solidFill>
                  <a:schemeClr val="accent2"/>
                </a:solidFill>
              </a:defRPr>
            </a:lvl3pPr>
            <a:lvl4pPr marL="2438339" lvl="3" indent="-423323" algn="l">
              <a:lnSpc>
                <a:spcPct val="115000"/>
              </a:lnSpc>
              <a:spcBef>
                <a:spcPts val="2133"/>
              </a:spcBef>
              <a:spcAft>
                <a:spcPts val="0"/>
              </a:spcAft>
              <a:buClr>
                <a:schemeClr val="accent2"/>
              </a:buClr>
              <a:buSzPts val="1400"/>
              <a:buChar char="●"/>
              <a:defRPr>
                <a:solidFill>
                  <a:schemeClr val="accent2"/>
                </a:solidFill>
              </a:defRPr>
            </a:lvl4pPr>
            <a:lvl5pPr marL="3047924" lvl="4" indent="-423323" algn="l">
              <a:lnSpc>
                <a:spcPct val="115000"/>
              </a:lnSpc>
              <a:spcBef>
                <a:spcPts val="2133"/>
              </a:spcBef>
              <a:spcAft>
                <a:spcPts val="0"/>
              </a:spcAft>
              <a:buClr>
                <a:schemeClr val="accent2"/>
              </a:buClr>
              <a:buSzPts val="1400"/>
              <a:buChar char="○"/>
              <a:defRPr>
                <a:solidFill>
                  <a:schemeClr val="accent2"/>
                </a:solidFill>
              </a:defRPr>
            </a:lvl5pPr>
            <a:lvl6pPr marL="3657509" lvl="5" indent="-423323" algn="l">
              <a:lnSpc>
                <a:spcPct val="115000"/>
              </a:lnSpc>
              <a:spcBef>
                <a:spcPts val="2133"/>
              </a:spcBef>
              <a:spcAft>
                <a:spcPts val="0"/>
              </a:spcAft>
              <a:buClr>
                <a:schemeClr val="accent2"/>
              </a:buClr>
              <a:buSzPts val="1400"/>
              <a:buChar char="■"/>
              <a:defRPr>
                <a:solidFill>
                  <a:schemeClr val="accent2"/>
                </a:solidFill>
              </a:defRPr>
            </a:lvl6pPr>
            <a:lvl7pPr marL="4267093" lvl="6" indent="-423323" algn="l">
              <a:lnSpc>
                <a:spcPct val="115000"/>
              </a:lnSpc>
              <a:spcBef>
                <a:spcPts val="2133"/>
              </a:spcBef>
              <a:spcAft>
                <a:spcPts val="0"/>
              </a:spcAft>
              <a:buClr>
                <a:schemeClr val="accent2"/>
              </a:buClr>
              <a:buSzPts val="1400"/>
              <a:buChar char="●"/>
              <a:defRPr>
                <a:solidFill>
                  <a:schemeClr val="accent2"/>
                </a:solidFill>
              </a:defRPr>
            </a:lvl7pPr>
            <a:lvl8pPr marL="4876678" lvl="7" indent="-423323" algn="l">
              <a:lnSpc>
                <a:spcPct val="115000"/>
              </a:lnSpc>
              <a:spcBef>
                <a:spcPts val="2133"/>
              </a:spcBef>
              <a:spcAft>
                <a:spcPts val="0"/>
              </a:spcAft>
              <a:buClr>
                <a:schemeClr val="accent2"/>
              </a:buClr>
              <a:buSzPts val="1400"/>
              <a:buChar char="○"/>
              <a:defRPr>
                <a:solidFill>
                  <a:schemeClr val="accent2"/>
                </a:solidFill>
              </a:defRPr>
            </a:lvl8pPr>
            <a:lvl9pPr marL="5486263" lvl="8" indent="-423323" algn="l">
              <a:lnSpc>
                <a:spcPct val="115000"/>
              </a:lnSpc>
              <a:spcBef>
                <a:spcPts val="2133"/>
              </a:spcBef>
              <a:spcAft>
                <a:spcPts val="2133"/>
              </a:spcAft>
              <a:buSzPts val="1400"/>
              <a:buChar char="■"/>
              <a:defRPr/>
            </a:lvl9pPr>
          </a:lstStyle>
          <a:p>
            <a:endParaRPr/>
          </a:p>
        </p:txBody>
      </p:sp>
      <p:sp>
        <p:nvSpPr>
          <p:cNvPr id="96" name="Google Shape;96;p45"/>
          <p:cNvSpPr/>
          <p:nvPr/>
        </p:nvSpPr>
        <p:spPr>
          <a:xfrm>
            <a:off x="0" y="6438967"/>
            <a:ext cx="12192000" cy="4192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7" name="Google Shape;97;p45"/>
          <p:cNvPicPr preferRelativeResize="0"/>
          <p:nvPr/>
        </p:nvPicPr>
        <p:blipFill rotWithShape="1">
          <a:blip r:embed="rId2">
            <a:alphaModFix/>
          </a:blip>
          <a:srcRect/>
          <a:stretch/>
        </p:blipFill>
        <p:spPr>
          <a:xfrm>
            <a:off x="10783600" y="6521201"/>
            <a:ext cx="992797" cy="273201"/>
          </a:xfrm>
          <a:prstGeom prst="rect">
            <a:avLst/>
          </a:prstGeom>
          <a:noFill/>
          <a:ln>
            <a:noFill/>
          </a:ln>
        </p:spPr>
      </p:pic>
      <p:sp>
        <p:nvSpPr>
          <p:cNvPr id="98" name="Google Shape;98;p45"/>
          <p:cNvSpPr txBox="1"/>
          <p:nvPr/>
        </p:nvSpPr>
        <p:spPr>
          <a:xfrm>
            <a:off x="415600" y="6493124"/>
            <a:ext cx="562400" cy="3284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GB" sz="1333"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1000"/>
                <a:buFont typeface="Arial"/>
                <a:buNone/>
              </a:pPr>
              <a:t>‹#›</a:t>
            </a:fld>
            <a:endParaRPr sz="133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9598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9"/>
        <p:cNvGrpSpPr/>
        <p:nvPr/>
      </p:nvGrpSpPr>
      <p:grpSpPr>
        <a:xfrm>
          <a:off x="0" y="0"/>
          <a:ext cx="0" cy="0"/>
          <a:chOff x="0" y="0"/>
          <a:chExt cx="0" cy="0"/>
        </a:xfrm>
      </p:grpSpPr>
      <p:sp>
        <p:nvSpPr>
          <p:cNvPr id="100" name="Google Shape;100;p4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01" name="Google Shape;101;p4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2133"/>
              </a:spcBef>
              <a:spcAft>
                <a:spcPts val="0"/>
              </a:spcAft>
              <a:buSzPts val="2800"/>
              <a:buNone/>
              <a:defRPr sz="3733"/>
            </a:lvl2pPr>
            <a:lvl3pPr lvl="2" algn="ctr">
              <a:lnSpc>
                <a:spcPct val="100000"/>
              </a:lnSpc>
              <a:spcBef>
                <a:spcPts val="2133"/>
              </a:spcBef>
              <a:spcAft>
                <a:spcPts val="0"/>
              </a:spcAft>
              <a:buSzPts val="2800"/>
              <a:buNone/>
              <a:defRPr sz="3733"/>
            </a:lvl3pPr>
            <a:lvl4pPr lvl="3" algn="ctr">
              <a:lnSpc>
                <a:spcPct val="100000"/>
              </a:lnSpc>
              <a:spcBef>
                <a:spcPts val="2133"/>
              </a:spcBef>
              <a:spcAft>
                <a:spcPts val="0"/>
              </a:spcAft>
              <a:buSzPts val="2800"/>
              <a:buNone/>
              <a:defRPr sz="3733"/>
            </a:lvl4pPr>
            <a:lvl5pPr lvl="4" algn="ctr">
              <a:lnSpc>
                <a:spcPct val="100000"/>
              </a:lnSpc>
              <a:spcBef>
                <a:spcPts val="2133"/>
              </a:spcBef>
              <a:spcAft>
                <a:spcPts val="0"/>
              </a:spcAft>
              <a:buSzPts val="2800"/>
              <a:buNone/>
              <a:defRPr sz="3733"/>
            </a:lvl5pPr>
            <a:lvl6pPr lvl="5" algn="ctr">
              <a:lnSpc>
                <a:spcPct val="100000"/>
              </a:lnSpc>
              <a:spcBef>
                <a:spcPts val="2133"/>
              </a:spcBef>
              <a:spcAft>
                <a:spcPts val="0"/>
              </a:spcAft>
              <a:buSzPts val="2800"/>
              <a:buNone/>
              <a:defRPr sz="3733"/>
            </a:lvl6pPr>
            <a:lvl7pPr lvl="6" algn="ctr">
              <a:lnSpc>
                <a:spcPct val="100000"/>
              </a:lnSpc>
              <a:spcBef>
                <a:spcPts val="2133"/>
              </a:spcBef>
              <a:spcAft>
                <a:spcPts val="0"/>
              </a:spcAft>
              <a:buSzPts val="2800"/>
              <a:buNone/>
              <a:defRPr sz="3733"/>
            </a:lvl7pPr>
            <a:lvl8pPr lvl="7" algn="ctr">
              <a:lnSpc>
                <a:spcPct val="100000"/>
              </a:lnSpc>
              <a:spcBef>
                <a:spcPts val="2133"/>
              </a:spcBef>
              <a:spcAft>
                <a:spcPts val="0"/>
              </a:spcAft>
              <a:buSzPts val="2800"/>
              <a:buNone/>
              <a:defRPr sz="3733"/>
            </a:lvl8pPr>
            <a:lvl9pPr lvl="8" algn="ctr">
              <a:lnSpc>
                <a:spcPct val="100000"/>
              </a:lnSpc>
              <a:spcBef>
                <a:spcPts val="2133"/>
              </a:spcBef>
              <a:spcAft>
                <a:spcPts val="0"/>
              </a:spcAft>
              <a:buSzPts val="2800"/>
              <a:buNone/>
              <a:defRPr sz="3733"/>
            </a:lvl9pPr>
          </a:lstStyle>
          <a:p>
            <a:endParaRPr/>
          </a:p>
        </p:txBody>
      </p:sp>
      <p:sp>
        <p:nvSpPr>
          <p:cNvPr id="102" name="Google Shape;102;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1513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47"/>
          <p:cNvSpPr txBox="1">
            <a:spLocks noGrp="1"/>
          </p:cNvSpPr>
          <p:nvPr>
            <p:ph type="title"/>
          </p:nvPr>
        </p:nvSpPr>
        <p:spPr>
          <a:xfrm>
            <a:off x="415600" y="365760"/>
            <a:ext cx="7505200" cy="1007600"/>
          </a:xfrm>
          <a:prstGeom prst="rect">
            <a:avLst/>
          </a:prstGeom>
          <a:noFill/>
          <a:ln>
            <a:noFill/>
          </a:ln>
        </p:spPr>
        <p:txBody>
          <a:bodyPr spcFirstLastPara="1" wrap="square" lIns="91425" tIns="91425" rIns="91425" bIns="91425" anchor="t" anchorCtr="0">
            <a:normAutofit/>
          </a:bodyPr>
          <a:lstStyle>
            <a:lvl1pPr lvl="0" algn="l">
              <a:lnSpc>
                <a:spcPct val="80000"/>
              </a:lnSpc>
              <a:spcBef>
                <a:spcPts val="0"/>
              </a:spcBef>
              <a:spcAft>
                <a:spcPts val="0"/>
              </a:spcAft>
              <a:buSzPts val="3600"/>
              <a:buNone/>
              <a:defRPr sz="4800"/>
            </a:lvl1pPr>
            <a:lvl2pPr lvl="1" algn="l">
              <a:lnSpc>
                <a:spcPct val="80000"/>
              </a:lnSpc>
              <a:spcBef>
                <a:spcPts val="0"/>
              </a:spcBef>
              <a:spcAft>
                <a:spcPts val="0"/>
              </a:spcAft>
              <a:buSzPts val="3600"/>
              <a:buNone/>
              <a:defRPr sz="4800"/>
            </a:lvl2pPr>
            <a:lvl3pPr lvl="2" algn="l">
              <a:lnSpc>
                <a:spcPct val="80000"/>
              </a:lnSpc>
              <a:spcBef>
                <a:spcPts val="0"/>
              </a:spcBef>
              <a:spcAft>
                <a:spcPts val="0"/>
              </a:spcAft>
              <a:buSzPts val="3600"/>
              <a:buNone/>
              <a:defRPr sz="4800"/>
            </a:lvl3pPr>
            <a:lvl4pPr lvl="3" algn="l">
              <a:lnSpc>
                <a:spcPct val="80000"/>
              </a:lnSpc>
              <a:spcBef>
                <a:spcPts val="0"/>
              </a:spcBef>
              <a:spcAft>
                <a:spcPts val="0"/>
              </a:spcAft>
              <a:buSzPts val="3600"/>
              <a:buNone/>
              <a:defRPr sz="4800"/>
            </a:lvl4pPr>
            <a:lvl5pPr lvl="4" algn="l">
              <a:lnSpc>
                <a:spcPct val="80000"/>
              </a:lnSpc>
              <a:spcBef>
                <a:spcPts val="0"/>
              </a:spcBef>
              <a:spcAft>
                <a:spcPts val="0"/>
              </a:spcAft>
              <a:buSzPts val="3600"/>
              <a:buNone/>
              <a:defRPr sz="4800"/>
            </a:lvl5pPr>
            <a:lvl6pPr lvl="5" algn="l">
              <a:lnSpc>
                <a:spcPct val="80000"/>
              </a:lnSpc>
              <a:spcBef>
                <a:spcPts val="0"/>
              </a:spcBef>
              <a:spcAft>
                <a:spcPts val="0"/>
              </a:spcAft>
              <a:buSzPts val="3600"/>
              <a:buNone/>
              <a:defRPr sz="4800"/>
            </a:lvl6pPr>
            <a:lvl7pPr lvl="6" algn="l">
              <a:lnSpc>
                <a:spcPct val="80000"/>
              </a:lnSpc>
              <a:spcBef>
                <a:spcPts val="0"/>
              </a:spcBef>
              <a:spcAft>
                <a:spcPts val="0"/>
              </a:spcAft>
              <a:buSzPts val="3600"/>
              <a:buNone/>
              <a:defRPr sz="4800"/>
            </a:lvl7pPr>
            <a:lvl8pPr lvl="7" algn="l">
              <a:lnSpc>
                <a:spcPct val="80000"/>
              </a:lnSpc>
              <a:spcBef>
                <a:spcPts val="0"/>
              </a:spcBef>
              <a:spcAft>
                <a:spcPts val="0"/>
              </a:spcAft>
              <a:buSzPts val="3600"/>
              <a:buNone/>
              <a:defRPr sz="4800"/>
            </a:lvl8pPr>
            <a:lvl9pPr lvl="8" algn="l">
              <a:lnSpc>
                <a:spcPct val="80000"/>
              </a:lnSpc>
              <a:spcBef>
                <a:spcPts val="0"/>
              </a:spcBef>
              <a:spcAft>
                <a:spcPts val="0"/>
              </a:spcAft>
              <a:buSzPts val="3600"/>
              <a:buNone/>
              <a:defRPr sz="4800"/>
            </a:lvl9pPr>
          </a:lstStyle>
          <a:p>
            <a:endParaRPr/>
          </a:p>
        </p:txBody>
      </p:sp>
      <p:sp>
        <p:nvSpPr>
          <p:cNvPr id="189" name="Google Shape;189;p47"/>
          <p:cNvSpPr txBox="1">
            <a:spLocks noGrp="1"/>
          </p:cNvSpPr>
          <p:nvPr>
            <p:ph type="body" idx="1"/>
          </p:nvPr>
        </p:nvSpPr>
        <p:spPr>
          <a:xfrm>
            <a:off x="415600" y="1852800"/>
            <a:ext cx="7315200" cy="4133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190" name="Google Shape;190;p4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91" name="Google Shape;191;p47"/>
          <p:cNvPicPr preferRelativeResize="0"/>
          <p:nvPr/>
        </p:nvPicPr>
        <p:blipFill rotWithShape="1">
          <a:blip r:embed="rId2">
            <a:alphaModFix/>
          </a:blip>
          <a:srcRect/>
          <a:stretch/>
        </p:blipFill>
        <p:spPr>
          <a:xfrm>
            <a:off x="249600" y="6441751"/>
            <a:ext cx="307800" cy="307800"/>
          </a:xfrm>
          <a:prstGeom prst="rect">
            <a:avLst/>
          </a:prstGeom>
          <a:noFill/>
          <a:ln>
            <a:noFill/>
          </a:ln>
        </p:spPr>
      </p:pic>
      <p:sp>
        <p:nvSpPr>
          <p:cNvPr id="192" name="Google Shape;192;p47"/>
          <p:cNvSpPr txBox="1"/>
          <p:nvPr/>
        </p:nvSpPr>
        <p:spPr>
          <a:xfrm>
            <a:off x="683567" y="6394751"/>
            <a:ext cx="3726800" cy="57460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3200"/>
              <a:buFont typeface="Gill Sans"/>
              <a:buNone/>
            </a:pPr>
            <a:r>
              <a:rPr lang="en" sz="1067" b="0" i="0" u="none" strike="noStrike" cap="none">
                <a:solidFill>
                  <a:srgbClr val="717171"/>
                </a:solidFill>
                <a:latin typeface="Arial"/>
                <a:ea typeface="Arial"/>
                <a:cs typeface="Arial"/>
                <a:sym typeface="Arial"/>
              </a:rPr>
              <a:t>showcase your institution’s research outputs in one place	</a:t>
            </a:r>
            <a:endParaRPr sz="1067" b="0" i="0" u="none" strike="noStrike" cap="none">
              <a:solidFill>
                <a:srgbClr val="717171"/>
              </a:solidFill>
              <a:latin typeface="Arial"/>
              <a:ea typeface="Arial"/>
              <a:cs typeface="Arial"/>
              <a:sym typeface="Arial"/>
            </a:endParaRPr>
          </a:p>
        </p:txBody>
      </p:sp>
      <p:sp>
        <p:nvSpPr>
          <p:cNvPr id="193" name="Google Shape;193;p47"/>
          <p:cNvSpPr txBox="1"/>
          <p:nvPr/>
        </p:nvSpPr>
        <p:spPr>
          <a:xfrm>
            <a:off x="4727600" y="6394751"/>
            <a:ext cx="2736800" cy="410393"/>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200"/>
              <a:buFont typeface="Gill Sans"/>
              <a:buNone/>
            </a:pPr>
            <a:r>
              <a:rPr lang="en" sz="1067" b="0" i="0" u="none" strike="noStrike" cap="none">
                <a:solidFill>
                  <a:srgbClr val="717171"/>
                </a:solidFill>
                <a:latin typeface="Arial"/>
                <a:ea typeface="Arial"/>
                <a:cs typeface="Arial"/>
                <a:sym typeface="Arial"/>
              </a:rPr>
              <a:t>figshare.com       @figshare</a:t>
            </a:r>
            <a:endParaRPr sz="1067" b="0" i="0" u="none" strike="noStrike" cap="none">
              <a:solidFill>
                <a:srgbClr val="717171"/>
              </a:solidFill>
              <a:latin typeface="Arial"/>
              <a:ea typeface="Arial"/>
              <a:cs typeface="Arial"/>
              <a:sym typeface="Arial"/>
            </a:endParaRPr>
          </a:p>
        </p:txBody>
      </p:sp>
    </p:spTree>
    <p:extLst>
      <p:ext uri="{BB962C8B-B14F-4D97-AF65-F5344CB8AC3E}">
        <p14:creationId xmlns:p14="http://schemas.microsoft.com/office/powerpoint/2010/main" val="3768507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2" cstate="print"/>
          <a:stretch>
            <a:fillRect/>
          </a:stretch>
        </p:blipFill>
        <p:spPr>
          <a:xfrm>
            <a:off x="9868486" y="6196605"/>
            <a:ext cx="2073224" cy="536602"/>
          </a:xfrm>
          <a:prstGeom prst="rect">
            <a:avLst/>
          </a:prstGeom>
        </p:spPr>
      </p:pic>
      <p:sp>
        <p:nvSpPr>
          <p:cNvPr id="2" name="Holder 2"/>
          <p:cNvSpPr>
            <a:spLocks noGrp="1"/>
          </p:cNvSpPr>
          <p:nvPr>
            <p:ph type="title"/>
          </p:nvPr>
        </p:nvSpPr>
        <p:spPr>
          <a:xfrm>
            <a:off x="1106220" y="2614676"/>
            <a:ext cx="3044190" cy="756920"/>
          </a:xfrm>
          <a:prstGeom prst="rect">
            <a:avLst/>
          </a:prstGeom>
        </p:spPr>
        <p:txBody>
          <a:bodyPr wrap="square" lIns="0" tIns="0" rIns="0" bIns="0">
            <a:spAutoFit/>
          </a:bodyPr>
          <a:lstStyle>
            <a:lvl1pPr>
              <a:defRPr sz="4800" b="0" i="0">
                <a:solidFill>
                  <a:srgbClr val="7E7E7E"/>
                </a:solidFill>
                <a:latin typeface="Arial MT"/>
                <a:cs typeface="Arial MT"/>
              </a:defRPr>
            </a:lvl1pPr>
          </a:lstStyle>
          <a:p>
            <a:endParaRPr/>
          </a:p>
        </p:txBody>
      </p:sp>
      <p:sp>
        <p:nvSpPr>
          <p:cNvPr id="3" name="Holder 3"/>
          <p:cNvSpPr>
            <a:spLocks noGrp="1"/>
          </p:cNvSpPr>
          <p:nvPr>
            <p:ph type="body" idx="1"/>
          </p:nvPr>
        </p:nvSpPr>
        <p:spPr>
          <a:xfrm>
            <a:off x="831850" y="1684401"/>
            <a:ext cx="10534650" cy="42494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dpdong@smu.edu.sg"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ppyeo@smu.edu.s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hyperlink" Target="https://testshare.webflow.io/ffi-v3/figshare-for-institutions-v3"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knowledge.figshare.com/curatio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87.jpg"/></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1371/journal.pone.0230416"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8" Type="http://schemas.openxmlformats.org/officeDocument/2006/relationships/hyperlink" Target="https://osf.io/" TargetMode="External"/><Relationship Id="rId3" Type="http://schemas.openxmlformats.org/officeDocument/2006/relationships/image" Target="../media/image100.png"/><Relationship Id="rId7" Type="http://schemas.openxmlformats.org/officeDocument/2006/relationships/hyperlink" Target="https://data.mendeley.com/"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hyperlink" Target="https://figshare.com/" TargetMode="External"/><Relationship Id="rId5" Type="http://schemas.openxmlformats.org/officeDocument/2006/relationships/hyperlink" Target="http://dataverse.org/" TargetMode="External"/><Relationship Id="rId10" Type="http://schemas.openxmlformats.org/officeDocument/2006/relationships/image" Target="../media/image101.jpg"/><Relationship Id="rId4" Type="http://schemas.openxmlformats.org/officeDocument/2006/relationships/hyperlink" Target="https://datadryad.org/stash" TargetMode="External"/><Relationship Id="rId9" Type="http://schemas.openxmlformats.org/officeDocument/2006/relationships/hyperlink" Target="https://vivli.org/"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v2.sherpa.ac.uk/view/funder_visualisations/1.html"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doi.org/10.6084/m9.figshare.20497062.v2"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doi.org/10.6084/m9.figshare.20497062.v2" TargetMode="Externa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doi.org/10.6084/m9.figshare.20497062.v2"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9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hyperlink" Target="https://www.coar-repositories.org/news-updates/coar-sparc-response-to-the-ostp-draft-desirable-characteristics-of-repositories-managing-data/" TargetMode="External"/><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61232" y="0"/>
            <a:ext cx="8430895" cy="1134110"/>
            <a:chOff x="3761232" y="0"/>
            <a:chExt cx="8430895" cy="1134110"/>
          </a:xfrm>
        </p:grpSpPr>
        <p:sp>
          <p:nvSpPr>
            <p:cNvPr id="3" name="object 3"/>
            <p:cNvSpPr/>
            <p:nvPr/>
          </p:nvSpPr>
          <p:spPr>
            <a:xfrm>
              <a:off x="3761232" y="0"/>
              <a:ext cx="8430895" cy="1134110"/>
            </a:xfrm>
            <a:custGeom>
              <a:avLst/>
              <a:gdLst/>
              <a:ahLst/>
              <a:cxnLst/>
              <a:rect l="l" t="t" r="r" b="b"/>
              <a:pathLst>
                <a:path w="8430895" h="1134110">
                  <a:moveTo>
                    <a:pt x="8430767" y="0"/>
                  </a:moveTo>
                  <a:lnTo>
                    <a:pt x="0" y="0"/>
                  </a:lnTo>
                  <a:lnTo>
                    <a:pt x="382015" y="1122299"/>
                  </a:lnTo>
                  <a:lnTo>
                    <a:pt x="8430767" y="1133855"/>
                  </a:lnTo>
                  <a:lnTo>
                    <a:pt x="8430767" y="0"/>
                  </a:lnTo>
                  <a:close/>
                </a:path>
              </a:pathLst>
            </a:custGeom>
            <a:solidFill>
              <a:srgbClr val="151B53"/>
            </a:solidFill>
          </p:spPr>
          <p:txBody>
            <a:bodyPr wrap="square" lIns="0" tIns="0" rIns="0" bIns="0" rtlCol="0"/>
            <a:lstStyle/>
            <a:p>
              <a:endParaRPr/>
            </a:p>
          </p:txBody>
        </p:sp>
        <p:sp>
          <p:nvSpPr>
            <p:cNvPr id="4" name="object 4"/>
            <p:cNvSpPr/>
            <p:nvPr/>
          </p:nvSpPr>
          <p:spPr>
            <a:xfrm>
              <a:off x="3764280" y="3047"/>
              <a:ext cx="388620" cy="589915"/>
            </a:xfrm>
            <a:custGeom>
              <a:avLst/>
              <a:gdLst/>
              <a:ahLst/>
              <a:cxnLst/>
              <a:rect l="l" t="t" r="r" b="b"/>
              <a:pathLst>
                <a:path w="388620" h="589915">
                  <a:moveTo>
                    <a:pt x="388620" y="0"/>
                  </a:moveTo>
                  <a:lnTo>
                    <a:pt x="0" y="0"/>
                  </a:lnTo>
                  <a:lnTo>
                    <a:pt x="200533" y="589788"/>
                  </a:lnTo>
                  <a:lnTo>
                    <a:pt x="388620" y="0"/>
                  </a:lnTo>
                  <a:close/>
                </a:path>
              </a:pathLst>
            </a:custGeom>
            <a:solidFill>
              <a:srgbClr val="896F4B"/>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282330" y="262918"/>
            <a:ext cx="2923296" cy="706593"/>
          </a:xfrm>
          <a:prstGeom prst="rect">
            <a:avLst/>
          </a:prstGeom>
        </p:spPr>
      </p:pic>
      <p:grpSp>
        <p:nvGrpSpPr>
          <p:cNvPr id="6" name="object 6"/>
          <p:cNvGrpSpPr/>
          <p:nvPr/>
        </p:nvGrpSpPr>
        <p:grpSpPr>
          <a:xfrm>
            <a:off x="0" y="1135378"/>
            <a:ext cx="12192000" cy="5722620"/>
            <a:chOff x="0" y="1135378"/>
            <a:chExt cx="12192000" cy="5722620"/>
          </a:xfrm>
        </p:grpSpPr>
        <p:pic>
          <p:nvPicPr>
            <p:cNvPr id="7" name="object 7"/>
            <p:cNvPicPr/>
            <p:nvPr/>
          </p:nvPicPr>
          <p:blipFill>
            <a:blip r:embed="rId3" cstate="print"/>
            <a:stretch>
              <a:fillRect/>
            </a:stretch>
          </p:blipFill>
          <p:spPr>
            <a:xfrm>
              <a:off x="0" y="1135380"/>
              <a:ext cx="12192000" cy="5722618"/>
            </a:xfrm>
            <a:prstGeom prst="rect">
              <a:avLst/>
            </a:prstGeom>
          </p:spPr>
        </p:pic>
        <p:sp>
          <p:nvSpPr>
            <p:cNvPr id="8" name="object 8"/>
            <p:cNvSpPr/>
            <p:nvPr/>
          </p:nvSpPr>
          <p:spPr>
            <a:xfrm>
              <a:off x="0" y="1135378"/>
              <a:ext cx="12192000" cy="5722620"/>
            </a:xfrm>
            <a:custGeom>
              <a:avLst/>
              <a:gdLst/>
              <a:ahLst/>
              <a:cxnLst/>
              <a:rect l="l" t="t" r="r" b="b"/>
              <a:pathLst>
                <a:path w="12192000" h="5722620">
                  <a:moveTo>
                    <a:pt x="12192000" y="0"/>
                  </a:moveTo>
                  <a:lnTo>
                    <a:pt x="0" y="0"/>
                  </a:lnTo>
                  <a:lnTo>
                    <a:pt x="0" y="5722619"/>
                  </a:lnTo>
                  <a:lnTo>
                    <a:pt x="12192000" y="5722619"/>
                  </a:lnTo>
                  <a:lnTo>
                    <a:pt x="12192000" y="0"/>
                  </a:lnTo>
                  <a:close/>
                </a:path>
              </a:pathLst>
            </a:custGeom>
            <a:solidFill>
              <a:srgbClr val="C5AB80">
                <a:alpha val="23921"/>
              </a:srgbClr>
            </a:solidFill>
          </p:spPr>
          <p:txBody>
            <a:bodyPr wrap="square" lIns="0" tIns="0" rIns="0" bIns="0" rtlCol="0"/>
            <a:lstStyle/>
            <a:p>
              <a:endParaRPr/>
            </a:p>
          </p:txBody>
        </p:sp>
        <p:sp>
          <p:nvSpPr>
            <p:cNvPr id="9" name="object 9"/>
            <p:cNvSpPr/>
            <p:nvPr/>
          </p:nvSpPr>
          <p:spPr>
            <a:xfrm>
              <a:off x="0" y="4134611"/>
              <a:ext cx="12192000" cy="2723515"/>
            </a:xfrm>
            <a:custGeom>
              <a:avLst/>
              <a:gdLst/>
              <a:ahLst/>
              <a:cxnLst/>
              <a:rect l="l" t="t" r="r" b="b"/>
              <a:pathLst>
                <a:path w="12192000" h="2723515">
                  <a:moveTo>
                    <a:pt x="12192000" y="0"/>
                  </a:moveTo>
                  <a:lnTo>
                    <a:pt x="0" y="0"/>
                  </a:lnTo>
                  <a:lnTo>
                    <a:pt x="0" y="2723384"/>
                  </a:lnTo>
                  <a:lnTo>
                    <a:pt x="12192000" y="2723384"/>
                  </a:lnTo>
                  <a:lnTo>
                    <a:pt x="12192000" y="0"/>
                  </a:lnTo>
                  <a:close/>
                </a:path>
              </a:pathLst>
            </a:custGeom>
            <a:solidFill>
              <a:srgbClr val="000000">
                <a:alpha val="54116"/>
              </a:srgbClr>
            </a:solidFill>
          </p:spPr>
          <p:txBody>
            <a:bodyPr wrap="square" lIns="0" tIns="0" rIns="0" bIns="0" rtlCol="0"/>
            <a:lstStyle/>
            <a:p>
              <a:endParaRPr/>
            </a:p>
          </p:txBody>
        </p:sp>
        <p:pic>
          <p:nvPicPr>
            <p:cNvPr id="10" name="object 10"/>
            <p:cNvPicPr/>
            <p:nvPr/>
          </p:nvPicPr>
          <p:blipFill>
            <a:blip r:embed="rId4" cstate="print"/>
            <a:stretch>
              <a:fillRect/>
            </a:stretch>
          </p:blipFill>
          <p:spPr>
            <a:xfrm>
              <a:off x="405384" y="4376927"/>
              <a:ext cx="6943344" cy="1232903"/>
            </a:xfrm>
            <a:prstGeom prst="rect">
              <a:avLst/>
            </a:prstGeom>
          </p:spPr>
        </p:pic>
      </p:grpSp>
      <p:sp>
        <p:nvSpPr>
          <p:cNvPr id="11" name="object 11"/>
          <p:cNvSpPr txBox="1"/>
          <p:nvPr/>
        </p:nvSpPr>
        <p:spPr>
          <a:xfrm>
            <a:off x="624636" y="4472762"/>
            <a:ext cx="6382385" cy="848994"/>
          </a:xfrm>
          <a:prstGeom prst="rect">
            <a:avLst/>
          </a:prstGeom>
        </p:spPr>
        <p:txBody>
          <a:bodyPr vert="horz" wrap="square" lIns="0" tIns="12700" rIns="0" bIns="0" rtlCol="0">
            <a:spAutoFit/>
          </a:bodyPr>
          <a:lstStyle/>
          <a:p>
            <a:pPr marL="12700">
              <a:lnSpc>
                <a:spcPct val="100000"/>
              </a:lnSpc>
              <a:spcBef>
                <a:spcPts val="100"/>
              </a:spcBef>
            </a:pPr>
            <a:r>
              <a:rPr sz="2700" b="1" spc="-5" dirty="0">
                <a:solidFill>
                  <a:srgbClr val="FFFFFF"/>
                </a:solidFill>
                <a:latin typeface="Calibri"/>
                <a:cs typeface="Calibri"/>
              </a:rPr>
              <a:t>Case</a:t>
            </a:r>
            <a:r>
              <a:rPr sz="2700" b="1" spc="-35" dirty="0">
                <a:solidFill>
                  <a:srgbClr val="FFFFFF"/>
                </a:solidFill>
                <a:latin typeface="Calibri"/>
                <a:cs typeface="Calibri"/>
              </a:rPr>
              <a:t> </a:t>
            </a:r>
            <a:r>
              <a:rPr sz="2700" b="1" spc="-5" dirty="0">
                <a:solidFill>
                  <a:srgbClr val="FFFFFF"/>
                </a:solidFill>
                <a:latin typeface="Calibri"/>
                <a:cs typeface="Calibri"/>
              </a:rPr>
              <a:t>Study</a:t>
            </a:r>
            <a:endParaRPr sz="2700">
              <a:latin typeface="Calibri"/>
              <a:cs typeface="Calibri"/>
            </a:endParaRPr>
          </a:p>
          <a:p>
            <a:pPr marL="12700">
              <a:lnSpc>
                <a:spcPct val="100000"/>
              </a:lnSpc>
              <a:spcBef>
                <a:spcPts val="5"/>
              </a:spcBef>
            </a:pPr>
            <a:r>
              <a:rPr sz="2700" spc="-40" dirty="0">
                <a:solidFill>
                  <a:srgbClr val="FFFFFF"/>
                </a:solidFill>
                <a:latin typeface="Calibri"/>
                <a:cs typeface="Calibri"/>
              </a:rPr>
              <a:t>SMU’s</a:t>
            </a:r>
            <a:r>
              <a:rPr sz="2700" spc="10" dirty="0">
                <a:solidFill>
                  <a:srgbClr val="FFFFFF"/>
                </a:solidFill>
                <a:latin typeface="Calibri"/>
                <a:cs typeface="Calibri"/>
              </a:rPr>
              <a:t> </a:t>
            </a:r>
            <a:r>
              <a:rPr sz="2700" dirty="0">
                <a:solidFill>
                  <a:srgbClr val="FFFFFF"/>
                </a:solidFill>
                <a:latin typeface="Calibri"/>
                <a:cs typeface="Calibri"/>
              </a:rPr>
              <a:t>RDM</a:t>
            </a:r>
            <a:r>
              <a:rPr sz="2700" spc="-10" dirty="0">
                <a:solidFill>
                  <a:srgbClr val="FFFFFF"/>
                </a:solidFill>
                <a:latin typeface="Calibri"/>
                <a:cs typeface="Calibri"/>
              </a:rPr>
              <a:t> </a:t>
            </a:r>
            <a:r>
              <a:rPr sz="2700" spc="-5" dirty="0">
                <a:solidFill>
                  <a:srgbClr val="FFFFFF"/>
                </a:solidFill>
                <a:latin typeface="Calibri"/>
                <a:cs typeface="Calibri"/>
              </a:rPr>
              <a:t>Journey</a:t>
            </a:r>
            <a:r>
              <a:rPr sz="2700" spc="-20" dirty="0">
                <a:solidFill>
                  <a:srgbClr val="FFFFFF"/>
                </a:solidFill>
                <a:latin typeface="Calibri"/>
                <a:cs typeface="Calibri"/>
              </a:rPr>
              <a:t> </a:t>
            </a:r>
            <a:r>
              <a:rPr sz="2700" dirty="0">
                <a:solidFill>
                  <a:srgbClr val="FFFFFF"/>
                </a:solidFill>
                <a:latin typeface="Calibri"/>
                <a:cs typeface="Calibri"/>
              </a:rPr>
              <a:t>–</a:t>
            </a:r>
            <a:r>
              <a:rPr sz="2700" spc="5" dirty="0">
                <a:solidFill>
                  <a:srgbClr val="FFFFFF"/>
                </a:solidFill>
                <a:latin typeface="Calibri"/>
                <a:cs typeface="Calibri"/>
              </a:rPr>
              <a:t> </a:t>
            </a:r>
            <a:r>
              <a:rPr sz="2700" spc="-10" dirty="0">
                <a:solidFill>
                  <a:srgbClr val="FFFFFF"/>
                </a:solidFill>
                <a:latin typeface="Calibri"/>
                <a:cs typeface="Calibri"/>
              </a:rPr>
              <a:t>Policy</a:t>
            </a:r>
            <a:r>
              <a:rPr sz="2700" spc="-5" dirty="0">
                <a:solidFill>
                  <a:srgbClr val="FFFFFF"/>
                </a:solidFill>
                <a:latin typeface="Calibri"/>
                <a:cs typeface="Calibri"/>
              </a:rPr>
              <a:t> </a:t>
            </a:r>
            <a:r>
              <a:rPr sz="2700" dirty="0">
                <a:solidFill>
                  <a:srgbClr val="FFFFFF"/>
                </a:solidFill>
                <a:latin typeface="Calibri"/>
                <a:cs typeface="Calibri"/>
              </a:rPr>
              <a:t>and</a:t>
            </a:r>
            <a:r>
              <a:rPr sz="2700" spc="-25" dirty="0">
                <a:solidFill>
                  <a:srgbClr val="FFFFFF"/>
                </a:solidFill>
                <a:latin typeface="Calibri"/>
                <a:cs typeface="Calibri"/>
              </a:rPr>
              <a:t> </a:t>
            </a:r>
            <a:r>
              <a:rPr sz="2700" spc="-15" dirty="0">
                <a:solidFill>
                  <a:srgbClr val="FFFFFF"/>
                </a:solidFill>
                <a:latin typeface="Calibri"/>
                <a:cs typeface="Calibri"/>
              </a:rPr>
              <a:t>Engagement</a:t>
            </a:r>
            <a:endParaRPr sz="2700">
              <a:latin typeface="Calibri"/>
              <a:cs typeface="Calibri"/>
            </a:endParaRPr>
          </a:p>
        </p:txBody>
      </p:sp>
      <p:sp>
        <p:nvSpPr>
          <p:cNvPr id="12" name="object 12"/>
          <p:cNvSpPr txBox="1"/>
          <p:nvPr/>
        </p:nvSpPr>
        <p:spPr>
          <a:xfrm>
            <a:off x="654812" y="5701385"/>
            <a:ext cx="2592705" cy="57404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alibri"/>
                <a:cs typeface="Calibri"/>
              </a:rPr>
              <a:t>DONG</a:t>
            </a:r>
            <a:r>
              <a:rPr sz="1800" b="1" spc="-40" dirty="0">
                <a:solidFill>
                  <a:srgbClr val="FFFFFF"/>
                </a:solidFill>
                <a:latin typeface="Calibri"/>
                <a:cs typeface="Calibri"/>
              </a:rPr>
              <a:t> </a:t>
            </a:r>
            <a:r>
              <a:rPr sz="1800" b="1" dirty="0">
                <a:solidFill>
                  <a:srgbClr val="FFFFFF"/>
                </a:solidFill>
                <a:latin typeface="Calibri"/>
                <a:cs typeface="Calibri"/>
              </a:rPr>
              <a:t>Danping</a:t>
            </a:r>
            <a:endParaRPr sz="1800">
              <a:latin typeface="Calibri"/>
              <a:cs typeface="Calibri"/>
            </a:endParaRPr>
          </a:p>
          <a:p>
            <a:pPr marL="12700">
              <a:lnSpc>
                <a:spcPct val="100000"/>
              </a:lnSpc>
            </a:pPr>
            <a:r>
              <a:rPr sz="1800" i="1" spc="-10" dirty="0">
                <a:solidFill>
                  <a:srgbClr val="FFFFFF"/>
                </a:solidFill>
                <a:latin typeface="Calibri"/>
                <a:cs typeface="Calibri"/>
              </a:rPr>
              <a:t>Librarian,</a:t>
            </a:r>
            <a:r>
              <a:rPr sz="1800" i="1" spc="25" dirty="0">
                <a:solidFill>
                  <a:srgbClr val="FFFFFF"/>
                </a:solidFill>
                <a:latin typeface="Calibri"/>
                <a:cs typeface="Calibri"/>
              </a:rPr>
              <a:t> </a:t>
            </a:r>
            <a:r>
              <a:rPr sz="1800" i="1" spc="-5" dirty="0">
                <a:solidFill>
                  <a:srgbClr val="FFFFFF"/>
                </a:solidFill>
                <a:latin typeface="Calibri"/>
                <a:cs typeface="Calibri"/>
              </a:rPr>
              <a:t>Research</a:t>
            </a:r>
            <a:r>
              <a:rPr sz="1800" i="1" spc="-10" dirty="0">
                <a:solidFill>
                  <a:srgbClr val="FFFFFF"/>
                </a:solidFill>
                <a:latin typeface="Calibri"/>
                <a:cs typeface="Calibri"/>
              </a:rPr>
              <a:t> </a:t>
            </a:r>
            <a:r>
              <a:rPr sz="1800" i="1" spc="-5" dirty="0">
                <a:solidFill>
                  <a:srgbClr val="FFFFFF"/>
                </a:solidFill>
                <a:latin typeface="Calibri"/>
                <a:cs typeface="Calibri"/>
              </a:rPr>
              <a:t>Services</a:t>
            </a:r>
            <a:endParaRPr sz="1800">
              <a:latin typeface="Calibri"/>
              <a:cs typeface="Calibri"/>
            </a:endParaRPr>
          </a:p>
        </p:txBody>
      </p:sp>
      <p:sp>
        <p:nvSpPr>
          <p:cNvPr id="13" name="object 13"/>
          <p:cNvSpPr txBox="1"/>
          <p:nvPr/>
        </p:nvSpPr>
        <p:spPr>
          <a:xfrm>
            <a:off x="4060697" y="5701385"/>
            <a:ext cx="2252345" cy="57404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Calibri"/>
                <a:cs typeface="Calibri"/>
              </a:rPr>
              <a:t>YEO</a:t>
            </a:r>
            <a:r>
              <a:rPr sz="1800" b="1" spc="-30" dirty="0">
                <a:solidFill>
                  <a:srgbClr val="FFFFFF"/>
                </a:solidFill>
                <a:latin typeface="Calibri"/>
                <a:cs typeface="Calibri"/>
              </a:rPr>
              <a:t> </a:t>
            </a:r>
            <a:r>
              <a:rPr sz="1800" b="1" dirty="0">
                <a:solidFill>
                  <a:srgbClr val="FFFFFF"/>
                </a:solidFill>
                <a:latin typeface="Calibri"/>
                <a:cs typeface="Calibri"/>
              </a:rPr>
              <a:t>Pin</a:t>
            </a:r>
            <a:r>
              <a:rPr sz="1800" b="1" spc="-35" dirty="0">
                <a:solidFill>
                  <a:srgbClr val="FFFFFF"/>
                </a:solidFill>
                <a:latin typeface="Calibri"/>
                <a:cs typeface="Calibri"/>
              </a:rPr>
              <a:t> </a:t>
            </a:r>
            <a:r>
              <a:rPr sz="1800" b="1" spc="-5" dirty="0">
                <a:solidFill>
                  <a:srgbClr val="FFFFFF"/>
                </a:solidFill>
                <a:latin typeface="Calibri"/>
                <a:cs typeface="Calibri"/>
              </a:rPr>
              <a:t>Pin</a:t>
            </a:r>
            <a:endParaRPr sz="1800">
              <a:latin typeface="Calibri"/>
              <a:cs typeface="Calibri"/>
            </a:endParaRPr>
          </a:p>
          <a:p>
            <a:pPr marL="12700">
              <a:lnSpc>
                <a:spcPct val="100000"/>
              </a:lnSpc>
            </a:pPr>
            <a:r>
              <a:rPr sz="1800" i="1" spc="-5" dirty="0">
                <a:solidFill>
                  <a:srgbClr val="FFFFFF"/>
                </a:solidFill>
                <a:latin typeface="Calibri"/>
                <a:cs typeface="Calibri"/>
              </a:rPr>
              <a:t>Head, Research</a:t>
            </a:r>
            <a:r>
              <a:rPr sz="1800" i="1" spc="-25" dirty="0">
                <a:solidFill>
                  <a:srgbClr val="FFFFFF"/>
                </a:solidFill>
                <a:latin typeface="Calibri"/>
                <a:cs typeface="Calibri"/>
              </a:rPr>
              <a:t> </a:t>
            </a:r>
            <a:r>
              <a:rPr sz="1800" i="1" spc="-5" dirty="0">
                <a:solidFill>
                  <a:srgbClr val="FFFFFF"/>
                </a:solidFill>
                <a:latin typeface="Calibri"/>
                <a:cs typeface="Calibri"/>
              </a:rPr>
              <a:t>Services</a:t>
            </a:r>
            <a:endParaRPr sz="18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546925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Outreach</a:t>
            </a:r>
            <a:r>
              <a:rPr sz="3600" spc="-40" dirty="0">
                <a:solidFill>
                  <a:srgbClr val="000000"/>
                </a:solidFill>
              </a:rPr>
              <a:t> </a:t>
            </a:r>
            <a:r>
              <a:rPr sz="3600" dirty="0">
                <a:solidFill>
                  <a:srgbClr val="000000"/>
                </a:solidFill>
              </a:rPr>
              <a:t>and</a:t>
            </a:r>
            <a:r>
              <a:rPr sz="3600" spc="-35" dirty="0">
                <a:solidFill>
                  <a:srgbClr val="000000"/>
                </a:solidFill>
              </a:rPr>
              <a:t> </a:t>
            </a:r>
            <a:r>
              <a:rPr sz="3600" dirty="0">
                <a:solidFill>
                  <a:srgbClr val="000000"/>
                </a:solidFill>
              </a:rPr>
              <a:t>engagement</a:t>
            </a:r>
            <a:endParaRPr sz="3600"/>
          </a:p>
        </p:txBody>
      </p:sp>
      <p:sp>
        <p:nvSpPr>
          <p:cNvPr id="3" name="object 3"/>
          <p:cNvSpPr txBox="1"/>
          <p:nvPr/>
        </p:nvSpPr>
        <p:spPr>
          <a:xfrm>
            <a:off x="916939" y="1814525"/>
            <a:ext cx="6125845" cy="391795"/>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spc="-5" dirty="0">
                <a:latin typeface="Arial MT"/>
                <a:cs typeface="Arial MT"/>
              </a:rPr>
              <a:t>EDMs</a:t>
            </a:r>
            <a:r>
              <a:rPr sz="2400" dirty="0">
                <a:latin typeface="Arial MT"/>
                <a:cs typeface="Arial MT"/>
              </a:rPr>
              <a:t> (Open</a:t>
            </a:r>
            <a:r>
              <a:rPr sz="2400" spc="-15" dirty="0">
                <a:latin typeface="Arial MT"/>
                <a:cs typeface="Arial MT"/>
              </a:rPr>
              <a:t> </a:t>
            </a:r>
            <a:r>
              <a:rPr sz="2400" dirty="0">
                <a:latin typeface="Arial MT"/>
                <a:cs typeface="Arial MT"/>
              </a:rPr>
              <a:t>access</a:t>
            </a:r>
            <a:r>
              <a:rPr sz="2400" spc="10" dirty="0">
                <a:latin typeface="Arial MT"/>
                <a:cs typeface="Arial MT"/>
              </a:rPr>
              <a:t> </a:t>
            </a:r>
            <a:r>
              <a:rPr sz="2400" dirty="0">
                <a:latin typeface="Arial MT"/>
                <a:cs typeface="Arial MT"/>
              </a:rPr>
              <a:t>week</a:t>
            </a:r>
            <a:r>
              <a:rPr sz="2400" spc="5" dirty="0">
                <a:latin typeface="Arial MT"/>
                <a:cs typeface="Arial MT"/>
              </a:rPr>
              <a:t> </a:t>
            </a:r>
            <a:r>
              <a:rPr sz="2400" dirty="0">
                <a:latin typeface="Arial MT"/>
                <a:cs typeface="Arial MT"/>
              </a:rPr>
              <a:t>&amp;</a:t>
            </a:r>
            <a:r>
              <a:rPr sz="2400" spc="-15" dirty="0">
                <a:latin typeface="Arial MT"/>
                <a:cs typeface="Arial MT"/>
              </a:rPr>
              <a:t> </a:t>
            </a:r>
            <a:r>
              <a:rPr sz="2400" dirty="0">
                <a:latin typeface="Arial MT"/>
                <a:cs typeface="Arial MT"/>
              </a:rPr>
              <a:t>featured</a:t>
            </a:r>
            <a:r>
              <a:rPr sz="2400" spc="-5" dirty="0">
                <a:latin typeface="Arial MT"/>
                <a:cs typeface="Arial MT"/>
              </a:rPr>
              <a:t> </a:t>
            </a:r>
            <a:r>
              <a:rPr sz="2400" dirty="0">
                <a:latin typeface="Arial MT"/>
                <a:cs typeface="Arial MT"/>
              </a:rPr>
              <a:t>data)</a:t>
            </a:r>
            <a:endParaRPr sz="2400">
              <a:latin typeface="Arial MT"/>
              <a:cs typeface="Arial MT"/>
            </a:endParaRPr>
          </a:p>
        </p:txBody>
      </p:sp>
      <p:grpSp>
        <p:nvGrpSpPr>
          <p:cNvPr id="4" name="object 4"/>
          <p:cNvGrpSpPr/>
          <p:nvPr/>
        </p:nvGrpSpPr>
        <p:grpSpPr>
          <a:xfrm>
            <a:off x="8215817" y="582092"/>
            <a:ext cx="3776979" cy="5281295"/>
            <a:chOff x="8215817" y="582092"/>
            <a:chExt cx="3776979" cy="5281295"/>
          </a:xfrm>
        </p:grpSpPr>
        <p:pic>
          <p:nvPicPr>
            <p:cNvPr id="5" name="object 5"/>
            <p:cNvPicPr/>
            <p:nvPr/>
          </p:nvPicPr>
          <p:blipFill>
            <a:blip r:embed="rId2" cstate="print"/>
            <a:stretch>
              <a:fillRect/>
            </a:stretch>
          </p:blipFill>
          <p:spPr>
            <a:xfrm>
              <a:off x="8215817" y="582092"/>
              <a:ext cx="3218754" cy="3709491"/>
            </a:xfrm>
            <a:prstGeom prst="rect">
              <a:avLst/>
            </a:prstGeom>
          </p:spPr>
        </p:pic>
        <p:pic>
          <p:nvPicPr>
            <p:cNvPr id="6" name="object 6"/>
            <p:cNvPicPr/>
            <p:nvPr/>
          </p:nvPicPr>
          <p:blipFill>
            <a:blip r:embed="rId3" cstate="print"/>
            <a:stretch>
              <a:fillRect/>
            </a:stretch>
          </p:blipFill>
          <p:spPr>
            <a:xfrm>
              <a:off x="9515855" y="3272028"/>
              <a:ext cx="2476500" cy="2590800"/>
            </a:xfrm>
            <a:prstGeom prst="rect">
              <a:avLst/>
            </a:prstGeom>
          </p:spPr>
        </p:pic>
      </p:grpSp>
      <p:pic>
        <p:nvPicPr>
          <p:cNvPr id="7" name="object 7"/>
          <p:cNvPicPr/>
          <p:nvPr/>
        </p:nvPicPr>
        <p:blipFill>
          <a:blip r:embed="rId4" cstate="print"/>
          <a:stretch>
            <a:fillRect/>
          </a:stretch>
        </p:blipFill>
        <p:spPr>
          <a:xfrm>
            <a:off x="947551" y="2355788"/>
            <a:ext cx="2923295" cy="3625911"/>
          </a:xfrm>
          <a:prstGeom prst="rect">
            <a:avLst/>
          </a:prstGeom>
        </p:spPr>
      </p:pic>
      <p:pic>
        <p:nvPicPr>
          <p:cNvPr id="8" name="object 8"/>
          <p:cNvPicPr/>
          <p:nvPr/>
        </p:nvPicPr>
        <p:blipFill>
          <a:blip r:embed="rId5" cstate="print"/>
          <a:stretch>
            <a:fillRect/>
          </a:stretch>
        </p:blipFill>
        <p:spPr>
          <a:xfrm>
            <a:off x="4599523" y="2388941"/>
            <a:ext cx="2973230" cy="365981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814527"/>
            <a:ext cx="546925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Outreach</a:t>
            </a:r>
            <a:r>
              <a:rPr sz="3600" spc="-40" dirty="0">
                <a:solidFill>
                  <a:srgbClr val="000000"/>
                </a:solidFill>
              </a:rPr>
              <a:t> </a:t>
            </a:r>
            <a:r>
              <a:rPr sz="3600" dirty="0">
                <a:solidFill>
                  <a:srgbClr val="000000"/>
                </a:solidFill>
              </a:rPr>
              <a:t>and</a:t>
            </a:r>
            <a:r>
              <a:rPr sz="3600" spc="-35" dirty="0">
                <a:solidFill>
                  <a:srgbClr val="000000"/>
                </a:solidFill>
              </a:rPr>
              <a:t> </a:t>
            </a:r>
            <a:r>
              <a:rPr sz="3600" dirty="0">
                <a:solidFill>
                  <a:srgbClr val="000000"/>
                </a:solidFill>
              </a:rPr>
              <a:t>engagement</a:t>
            </a:r>
            <a:endParaRPr sz="3600"/>
          </a:p>
        </p:txBody>
      </p:sp>
      <p:sp>
        <p:nvSpPr>
          <p:cNvPr id="3" name="object 3"/>
          <p:cNvSpPr txBox="1"/>
          <p:nvPr/>
        </p:nvSpPr>
        <p:spPr>
          <a:xfrm>
            <a:off x="916939" y="1965401"/>
            <a:ext cx="10137140" cy="3164205"/>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dirty="0">
                <a:latin typeface="Arial MT"/>
                <a:cs typeface="Arial MT"/>
              </a:rPr>
              <a:t>School</a:t>
            </a:r>
            <a:r>
              <a:rPr sz="2400" spc="20" dirty="0">
                <a:latin typeface="Arial MT"/>
                <a:cs typeface="Arial MT"/>
              </a:rPr>
              <a:t> </a:t>
            </a:r>
            <a:r>
              <a:rPr sz="2400" dirty="0">
                <a:latin typeface="Arial MT"/>
                <a:cs typeface="Arial MT"/>
              </a:rPr>
              <a:t>meetings</a:t>
            </a:r>
            <a:r>
              <a:rPr sz="2400" spc="-20" dirty="0">
                <a:latin typeface="Arial MT"/>
                <a:cs typeface="Arial MT"/>
              </a:rPr>
              <a:t> </a:t>
            </a:r>
            <a:r>
              <a:rPr sz="2400" dirty="0">
                <a:latin typeface="Arial MT"/>
                <a:cs typeface="Arial MT"/>
              </a:rPr>
              <a:t>–</a:t>
            </a:r>
            <a:r>
              <a:rPr sz="2400" spc="5" dirty="0">
                <a:latin typeface="Arial MT"/>
                <a:cs typeface="Arial MT"/>
              </a:rPr>
              <a:t> </a:t>
            </a:r>
            <a:r>
              <a:rPr sz="2400" spc="-5" dirty="0">
                <a:latin typeface="Arial MT"/>
                <a:cs typeface="Arial MT"/>
              </a:rPr>
              <a:t>awareness</a:t>
            </a:r>
            <a:r>
              <a:rPr sz="2400" spc="35" dirty="0">
                <a:latin typeface="Arial MT"/>
                <a:cs typeface="Arial MT"/>
              </a:rPr>
              <a:t> </a:t>
            </a:r>
            <a:r>
              <a:rPr sz="2400" spc="-5" dirty="0">
                <a:latin typeface="Arial MT"/>
                <a:cs typeface="Arial MT"/>
              </a:rPr>
              <a:t>raising</a:t>
            </a:r>
            <a:r>
              <a:rPr sz="2400" spc="25" dirty="0">
                <a:latin typeface="Arial MT"/>
                <a:cs typeface="Arial MT"/>
              </a:rPr>
              <a:t> </a:t>
            </a:r>
            <a:r>
              <a:rPr sz="2400" dirty="0">
                <a:latin typeface="Arial MT"/>
                <a:cs typeface="Arial MT"/>
              </a:rPr>
              <a:t>for</a:t>
            </a:r>
            <a:r>
              <a:rPr sz="2400" spc="-10" dirty="0">
                <a:latin typeface="Arial MT"/>
                <a:cs typeface="Arial MT"/>
              </a:rPr>
              <a:t> </a:t>
            </a:r>
            <a:r>
              <a:rPr sz="2400" spc="-5" dirty="0">
                <a:latin typeface="Arial MT"/>
                <a:cs typeface="Arial MT"/>
              </a:rPr>
              <a:t>RDR</a:t>
            </a:r>
            <a:r>
              <a:rPr sz="2400" spc="25" dirty="0">
                <a:latin typeface="Arial MT"/>
                <a:cs typeface="Arial MT"/>
              </a:rPr>
              <a:t> </a:t>
            </a:r>
            <a:r>
              <a:rPr sz="2400" spc="-5" dirty="0">
                <a:latin typeface="Arial MT"/>
                <a:cs typeface="Arial MT"/>
              </a:rPr>
              <a:t>and</a:t>
            </a:r>
            <a:r>
              <a:rPr sz="2400" spc="20" dirty="0">
                <a:latin typeface="Arial MT"/>
                <a:cs typeface="Arial MT"/>
              </a:rPr>
              <a:t> </a:t>
            </a:r>
            <a:r>
              <a:rPr sz="2400" spc="-5" dirty="0">
                <a:latin typeface="Arial MT"/>
                <a:cs typeface="Arial MT"/>
              </a:rPr>
              <a:t>communicate</a:t>
            </a:r>
            <a:r>
              <a:rPr sz="2400" spc="5" dirty="0">
                <a:latin typeface="Arial MT"/>
                <a:cs typeface="Arial MT"/>
              </a:rPr>
              <a:t> </a:t>
            </a:r>
            <a:r>
              <a:rPr sz="2400" spc="-5" dirty="0">
                <a:latin typeface="Arial MT"/>
                <a:cs typeface="Arial MT"/>
              </a:rPr>
              <a:t>benefits</a:t>
            </a:r>
            <a:endParaRPr sz="2400">
              <a:latin typeface="Arial MT"/>
              <a:cs typeface="Arial MT"/>
            </a:endParaRPr>
          </a:p>
          <a:p>
            <a:pPr>
              <a:lnSpc>
                <a:spcPct val="100000"/>
              </a:lnSpc>
              <a:spcBef>
                <a:spcPts val="25"/>
              </a:spcBef>
              <a:buFont typeface="Arial MT"/>
              <a:buChar char="•"/>
            </a:pPr>
            <a:endParaRPr sz="2100">
              <a:latin typeface="Arial MT"/>
              <a:cs typeface="Arial MT"/>
            </a:endParaRPr>
          </a:p>
          <a:p>
            <a:pPr marL="241300" indent="-228600">
              <a:lnSpc>
                <a:spcPct val="100000"/>
              </a:lnSpc>
              <a:buChar char="•"/>
              <a:tabLst>
                <a:tab pos="241300" algn="l"/>
              </a:tabLst>
            </a:pPr>
            <a:r>
              <a:rPr sz="2400" spc="-5" dirty="0">
                <a:latin typeface="Arial MT"/>
                <a:cs typeface="Arial MT"/>
              </a:rPr>
              <a:t>Engaging</a:t>
            </a:r>
            <a:r>
              <a:rPr sz="2400" spc="35" dirty="0">
                <a:latin typeface="Arial MT"/>
                <a:cs typeface="Arial MT"/>
              </a:rPr>
              <a:t> </a:t>
            </a:r>
            <a:r>
              <a:rPr sz="2400" spc="-5" dirty="0">
                <a:latin typeface="Arial MT"/>
                <a:cs typeface="Arial MT"/>
              </a:rPr>
              <a:t>individual</a:t>
            </a:r>
            <a:r>
              <a:rPr sz="2400" spc="50" dirty="0">
                <a:latin typeface="Arial MT"/>
                <a:cs typeface="Arial MT"/>
              </a:rPr>
              <a:t> </a:t>
            </a:r>
            <a:r>
              <a:rPr sz="2400" dirty="0">
                <a:latin typeface="Arial MT"/>
                <a:cs typeface="Arial MT"/>
              </a:rPr>
              <a:t>researchers/research</a:t>
            </a:r>
            <a:r>
              <a:rPr sz="2400" spc="20" dirty="0">
                <a:latin typeface="Arial MT"/>
                <a:cs typeface="Arial MT"/>
              </a:rPr>
              <a:t> </a:t>
            </a:r>
            <a:r>
              <a:rPr sz="2400" spc="-5" dirty="0">
                <a:latin typeface="Arial MT"/>
                <a:cs typeface="Arial MT"/>
              </a:rPr>
              <a:t>teams</a:t>
            </a:r>
            <a:endParaRPr sz="2400">
              <a:latin typeface="Arial MT"/>
              <a:cs typeface="Arial MT"/>
            </a:endParaRPr>
          </a:p>
          <a:p>
            <a:pPr marL="698500" lvl="1" indent="-229235">
              <a:lnSpc>
                <a:spcPct val="100000"/>
              </a:lnSpc>
              <a:spcBef>
                <a:spcPts val="1805"/>
              </a:spcBef>
              <a:buChar char="•"/>
              <a:tabLst>
                <a:tab pos="698500" algn="l"/>
                <a:tab pos="699135" algn="l"/>
              </a:tabLst>
            </a:pPr>
            <a:r>
              <a:rPr sz="2000" dirty="0">
                <a:latin typeface="Arial MT"/>
                <a:cs typeface="Arial MT"/>
              </a:rPr>
              <a:t>Meeting</a:t>
            </a:r>
            <a:r>
              <a:rPr sz="2000" spc="-35" dirty="0">
                <a:latin typeface="Arial MT"/>
                <a:cs typeface="Arial MT"/>
              </a:rPr>
              <a:t> </a:t>
            </a:r>
            <a:r>
              <a:rPr sz="2000" dirty="0">
                <a:latin typeface="Arial MT"/>
                <a:cs typeface="Arial MT"/>
              </a:rPr>
              <a:t>publisher</a:t>
            </a:r>
            <a:r>
              <a:rPr sz="2000" spc="-45" dirty="0">
                <a:latin typeface="Arial MT"/>
                <a:cs typeface="Arial MT"/>
              </a:rPr>
              <a:t> </a:t>
            </a:r>
            <a:r>
              <a:rPr sz="2000" dirty="0">
                <a:latin typeface="Arial MT"/>
                <a:cs typeface="Arial MT"/>
              </a:rPr>
              <a:t>requirements</a:t>
            </a:r>
            <a:endParaRPr sz="2000">
              <a:latin typeface="Arial MT"/>
              <a:cs typeface="Arial MT"/>
            </a:endParaRPr>
          </a:p>
          <a:p>
            <a:pPr marL="698500" lvl="1" indent="-229235">
              <a:lnSpc>
                <a:spcPct val="100000"/>
              </a:lnSpc>
              <a:spcBef>
                <a:spcPts val="1705"/>
              </a:spcBef>
              <a:buChar char="•"/>
              <a:tabLst>
                <a:tab pos="698500" algn="l"/>
                <a:tab pos="699135" algn="l"/>
              </a:tabLst>
            </a:pPr>
            <a:r>
              <a:rPr sz="2000" dirty="0">
                <a:latin typeface="Arial MT"/>
                <a:cs typeface="Arial MT"/>
              </a:rPr>
              <a:t>Papers</a:t>
            </a:r>
            <a:r>
              <a:rPr sz="2000" spc="-25" dirty="0">
                <a:latin typeface="Arial MT"/>
                <a:cs typeface="Arial MT"/>
              </a:rPr>
              <a:t> </a:t>
            </a:r>
            <a:r>
              <a:rPr sz="2000" dirty="0">
                <a:latin typeface="Arial MT"/>
                <a:cs typeface="Arial MT"/>
              </a:rPr>
              <a:t>mentioning</a:t>
            </a:r>
            <a:r>
              <a:rPr sz="2000" spc="-30" dirty="0">
                <a:latin typeface="Arial MT"/>
                <a:cs typeface="Arial MT"/>
              </a:rPr>
              <a:t> </a:t>
            </a:r>
            <a:r>
              <a:rPr sz="2000" dirty="0">
                <a:latin typeface="Arial MT"/>
                <a:cs typeface="Arial MT"/>
              </a:rPr>
              <a:t>data/code</a:t>
            </a:r>
            <a:r>
              <a:rPr sz="2000" spc="-25" dirty="0">
                <a:latin typeface="Arial MT"/>
                <a:cs typeface="Arial MT"/>
              </a:rPr>
              <a:t> </a:t>
            </a:r>
            <a:r>
              <a:rPr sz="2000" dirty="0">
                <a:latin typeface="Arial MT"/>
                <a:cs typeface="Arial MT"/>
              </a:rPr>
              <a:t>available</a:t>
            </a:r>
            <a:r>
              <a:rPr sz="2000" spc="-5" dirty="0">
                <a:latin typeface="Arial MT"/>
                <a:cs typeface="Arial MT"/>
              </a:rPr>
              <a:t> </a:t>
            </a:r>
            <a:r>
              <a:rPr sz="2000" dirty="0">
                <a:latin typeface="Arial MT"/>
                <a:cs typeface="Arial MT"/>
              </a:rPr>
              <a:t>elsewhere</a:t>
            </a:r>
            <a:endParaRPr sz="2000">
              <a:latin typeface="Arial MT"/>
              <a:cs typeface="Arial MT"/>
            </a:endParaRPr>
          </a:p>
          <a:p>
            <a:pPr marL="698500" lvl="1" indent="-229235">
              <a:lnSpc>
                <a:spcPct val="100000"/>
              </a:lnSpc>
              <a:spcBef>
                <a:spcPts val="1689"/>
              </a:spcBef>
              <a:buChar char="•"/>
              <a:tabLst>
                <a:tab pos="698500" algn="l"/>
                <a:tab pos="699135" algn="l"/>
              </a:tabLst>
            </a:pPr>
            <a:r>
              <a:rPr sz="2000" dirty="0">
                <a:latin typeface="Arial MT"/>
                <a:cs typeface="Arial MT"/>
              </a:rPr>
              <a:t>Faculty</a:t>
            </a:r>
            <a:r>
              <a:rPr sz="2000" spc="-45" dirty="0">
                <a:latin typeface="Arial MT"/>
                <a:cs typeface="Arial MT"/>
              </a:rPr>
              <a:t> </a:t>
            </a:r>
            <a:r>
              <a:rPr sz="2000" dirty="0">
                <a:latin typeface="Arial MT"/>
                <a:cs typeface="Arial MT"/>
              </a:rPr>
              <a:t>personal</a:t>
            </a:r>
            <a:r>
              <a:rPr sz="2000" spc="-40" dirty="0">
                <a:latin typeface="Arial MT"/>
                <a:cs typeface="Arial MT"/>
              </a:rPr>
              <a:t> </a:t>
            </a:r>
            <a:r>
              <a:rPr sz="2000" dirty="0">
                <a:latin typeface="Arial MT"/>
                <a:cs typeface="Arial MT"/>
              </a:rPr>
              <a:t>website</a:t>
            </a:r>
            <a:endParaRPr sz="2000">
              <a:latin typeface="Arial MT"/>
              <a:cs typeface="Arial MT"/>
            </a:endParaRPr>
          </a:p>
          <a:p>
            <a:pPr marL="698500" lvl="1" indent="-229235">
              <a:lnSpc>
                <a:spcPct val="100000"/>
              </a:lnSpc>
              <a:spcBef>
                <a:spcPts val="1710"/>
              </a:spcBef>
              <a:buChar char="•"/>
              <a:tabLst>
                <a:tab pos="698500" algn="l"/>
                <a:tab pos="699135" algn="l"/>
              </a:tabLst>
            </a:pPr>
            <a:r>
              <a:rPr sz="2000" dirty="0">
                <a:latin typeface="Arial MT"/>
                <a:cs typeface="Arial MT"/>
              </a:rPr>
              <a:t>Self-declaration</a:t>
            </a:r>
            <a:r>
              <a:rPr sz="2000" spc="-55" dirty="0">
                <a:latin typeface="Arial MT"/>
                <a:cs typeface="Arial MT"/>
              </a:rPr>
              <a:t> </a:t>
            </a:r>
            <a:r>
              <a:rPr sz="2000" dirty="0">
                <a:latin typeface="Arial MT"/>
                <a:cs typeface="Arial MT"/>
              </a:rPr>
              <a:t>of</a:t>
            </a:r>
            <a:r>
              <a:rPr sz="2000" spc="-15" dirty="0">
                <a:latin typeface="Arial MT"/>
                <a:cs typeface="Arial MT"/>
              </a:rPr>
              <a:t> </a:t>
            </a:r>
            <a:r>
              <a:rPr sz="2000" dirty="0">
                <a:latin typeface="Arial MT"/>
                <a:cs typeface="Arial MT"/>
              </a:rPr>
              <a:t>research</a:t>
            </a:r>
            <a:r>
              <a:rPr sz="2000" spc="-60" dirty="0">
                <a:latin typeface="Arial MT"/>
                <a:cs typeface="Arial MT"/>
              </a:rPr>
              <a:t> </a:t>
            </a:r>
            <a:r>
              <a:rPr sz="2000" dirty="0">
                <a:latin typeface="Arial MT"/>
                <a:cs typeface="Arial MT"/>
              </a:rPr>
              <a:t>data</a:t>
            </a:r>
            <a:r>
              <a:rPr sz="2000" spc="-20" dirty="0">
                <a:latin typeface="Arial MT"/>
                <a:cs typeface="Arial MT"/>
              </a:rPr>
              <a:t> </a:t>
            </a:r>
            <a:r>
              <a:rPr sz="2000" dirty="0">
                <a:latin typeface="Arial MT"/>
                <a:cs typeface="Arial MT"/>
              </a:rPr>
              <a:t>in</a:t>
            </a:r>
            <a:r>
              <a:rPr sz="2000" spc="-5" dirty="0">
                <a:latin typeface="Arial MT"/>
                <a:cs typeface="Arial MT"/>
              </a:rPr>
              <a:t> </a:t>
            </a:r>
            <a:r>
              <a:rPr sz="2000" dirty="0">
                <a:latin typeface="Arial MT"/>
                <a:cs typeface="Arial MT"/>
              </a:rPr>
              <a:t>CRIS</a:t>
            </a:r>
            <a:endParaRPr sz="200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640588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Researcher</a:t>
            </a:r>
            <a:r>
              <a:rPr sz="3600" spc="-45" dirty="0">
                <a:solidFill>
                  <a:srgbClr val="000000"/>
                </a:solidFill>
              </a:rPr>
              <a:t> </a:t>
            </a:r>
            <a:r>
              <a:rPr sz="3600" dirty="0">
                <a:solidFill>
                  <a:srgbClr val="000000"/>
                </a:solidFill>
              </a:rPr>
              <a:t>declaration</a:t>
            </a:r>
            <a:r>
              <a:rPr sz="3600" spc="-45" dirty="0">
                <a:solidFill>
                  <a:srgbClr val="000000"/>
                </a:solidFill>
              </a:rPr>
              <a:t> </a:t>
            </a:r>
            <a:r>
              <a:rPr sz="3600" dirty="0">
                <a:solidFill>
                  <a:srgbClr val="000000"/>
                </a:solidFill>
              </a:rPr>
              <a:t>on</a:t>
            </a:r>
            <a:r>
              <a:rPr sz="3600" spc="-20" dirty="0">
                <a:solidFill>
                  <a:srgbClr val="000000"/>
                </a:solidFill>
              </a:rPr>
              <a:t> </a:t>
            </a:r>
            <a:r>
              <a:rPr sz="3600" dirty="0">
                <a:solidFill>
                  <a:srgbClr val="000000"/>
                </a:solidFill>
              </a:rPr>
              <a:t>data</a:t>
            </a:r>
            <a:endParaRPr sz="3600"/>
          </a:p>
        </p:txBody>
      </p:sp>
      <p:pic>
        <p:nvPicPr>
          <p:cNvPr id="3" name="object 3"/>
          <p:cNvPicPr/>
          <p:nvPr/>
        </p:nvPicPr>
        <p:blipFill>
          <a:blip r:embed="rId2" cstate="print"/>
          <a:stretch>
            <a:fillRect/>
          </a:stretch>
        </p:blipFill>
        <p:spPr>
          <a:xfrm>
            <a:off x="908001" y="2073455"/>
            <a:ext cx="9888014" cy="33215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84418" y="1342644"/>
            <a:ext cx="11557635" cy="5515610"/>
            <a:chOff x="384418" y="1342644"/>
            <a:chExt cx="11557635" cy="5515610"/>
          </a:xfrm>
        </p:grpSpPr>
        <p:pic>
          <p:nvPicPr>
            <p:cNvPr id="3" name="object 3"/>
            <p:cNvPicPr/>
            <p:nvPr/>
          </p:nvPicPr>
          <p:blipFill>
            <a:blip r:embed="rId2" cstate="print"/>
            <a:stretch>
              <a:fillRect/>
            </a:stretch>
          </p:blipFill>
          <p:spPr>
            <a:xfrm>
              <a:off x="384418" y="2000026"/>
              <a:ext cx="6452245" cy="3515329"/>
            </a:xfrm>
            <a:prstGeom prst="rect">
              <a:avLst/>
            </a:prstGeom>
          </p:spPr>
        </p:pic>
        <p:pic>
          <p:nvPicPr>
            <p:cNvPr id="4" name="object 4"/>
            <p:cNvPicPr/>
            <p:nvPr/>
          </p:nvPicPr>
          <p:blipFill>
            <a:blip r:embed="rId3" cstate="print"/>
            <a:stretch>
              <a:fillRect/>
            </a:stretch>
          </p:blipFill>
          <p:spPr>
            <a:xfrm>
              <a:off x="6181343" y="1342644"/>
              <a:ext cx="5172456" cy="2218943"/>
            </a:xfrm>
            <a:prstGeom prst="rect">
              <a:avLst/>
            </a:prstGeom>
          </p:spPr>
        </p:pic>
        <p:pic>
          <p:nvPicPr>
            <p:cNvPr id="5" name="object 5"/>
            <p:cNvPicPr/>
            <p:nvPr/>
          </p:nvPicPr>
          <p:blipFill>
            <a:blip r:embed="rId4" cstate="print"/>
            <a:stretch>
              <a:fillRect/>
            </a:stretch>
          </p:blipFill>
          <p:spPr>
            <a:xfrm>
              <a:off x="3124200" y="3582922"/>
              <a:ext cx="7086600" cy="3275074"/>
            </a:xfrm>
            <a:prstGeom prst="rect">
              <a:avLst/>
            </a:prstGeom>
          </p:spPr>
        </p:pic>
      </p:grpSp>
      <p:sp>
        <p:nvSpPr>
          <p:cNvPr id="6" name="object 6"/>
          <p:cNvSpPr txBox="1">
            <a:spLocks noGrp="1"/>
          </p:cNvSpPr>
          <p:nvPr>
            <p:ph type="title"/>
          </p:nvPr>
        </p:nvSpPr>
        <p:spPr>
          <a:xfrm>
            <a:off x="916939" y="701116"/>
            <a:ext cx="546481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Some</a:t>
            </a:r>
            <a:r>
              <a:rPr sz="3600" spc="-45" dirty="0">
                <a:solidFill>
                  <a:srgbClr val="000000"/>
                </a:solidFill>
              </a:rPr>
              <a:t> </a:t>
            </a:r>
            <a:r>
              <a:rPr sz="3600" dirty="0">
                <a:solidFill>
                  <a:srgbClr val="000000"/>
                </a:solidFill>
              </a:rPr>
              <a:t>ad-hoc</a:t>
            </a:r>
            <a:r>
              <a:rPr sz="3600" spc="-55" dirty="0">
                <a:solidFill>
                  <a:srgbClr val="000000"/>
                </a:solidFill>
              </a:rPr>
              <a:t> </a:t>
            </a:r>
            <a:r>
              <a:rPr sz="3600" dirty="0">
                <a:solidFill>
                  <a:srgbClr val="000000"/>
                </a:solidFill>
              </a:rPr>
              <a:t>observations</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1767185" cy="2062480"/>
          </a:xfrm>
          <a:custGeom>
            <a:avLst/>
            <a:gdLst/>
            <a:ahLst/>
            <a:cxnLst/>
            <a:rect l="l" t="t" r="r" b="b"/>
            <a:pathLst>
              <a:path w="11767185" h="2062480">
                <a:moveTo>
                  <a:pt x="11766804" y="0"/>
                </a:moveTo>
                <a:lnTo>
                  <a:pt x="0" y="0"/>
                </a:lnTo>
                <a:lnTo>
                  <a:pt x="0" y="1958339"/>
                </a:lnTo>
                <a:lnTo>
                  <a:pt x="2589" y="1957832"/>
                </a:lnTo>
                <a:lnTo>
                  <a:pt x="9651" y="1958480"/>
                </a:lnTo>
                <a:lnTo>
                  <a:pt x="16231" y="1960356"/>
                </a:lnTo>
                <a:lnTo>
                  <a:pt x="22280" y="1963636"/>
                </a:lnTo>
                <a:lnTo>
                  <a:pt x="27750" y="1968500"/>
                </a:lnTo>
                <a:lnTo>
                  <a:pt x="39542" y="1952331"/>
                </a:lnTo>
                <a:lnTo>
                  <a:pt x="91239" y="1963713"/>
                </a:lnTo>
                <a:lnTo>
                  <a:pt x="111239" y="1949830"/>
                </a:lnTo>
                <a:lnTo>
                  <a:pt x="156912" y="1929620"/>
                </a:lnTo>
                <a:lnTo>
                  <a:pt x="199082" y="1917779"/>
                </a:lnTo>
                <a:lnTo>
                  <a:pt x="239237" y="1908343"/>
                </a:lnTo>
                <a:lnTo>
                  <a:pt x="278866" y="1895348"/>
                </a:lnTo>
                <a:lnTo>
                  <a:pt x="309483" y="1893675"/>
                </a:lnTo>
                <a:lnTo>
                  <a:pt x="334776" y="1897205"/>
                </a:lnTo>
                <a:lnTo>
                  <a:pt x="360810" y="1903045"/>
                </a:lnTo>
                <a:lnTo>
                  <a:pt x="393649" y="1908302"/>
                </a:lnTo>
                <a:lnTo>
                  <a:pt x="470198" y="1890553"/>
                </a:lnTo>
                <a:lnTo>
                  <a:pt x="519311" y="1884549"/>
                </a:lnTo>
                <a:lnTo>
                  <a:pt x="572465" y="1887854"/>
                </a:lnTo>
                <a:lnTo>
                  <a:pt x="611851" y="1886182"/>
                </a:lnTo>
                <a:lnTo>
                  <a:pt x="658336" y="1880854"/>
                </a:lnTo>
                <a:lnTo>
                  <a:pt x="701734" y="1876264"/>
                </a:lnTo>
                <a:lnTo>
                  <a:pt x="731862" y="1876805"/>
                </a:lnTo>
                <a:lnTo>
                  <a:pt x="754386" y="1871021"/>
                </a:lnTo>
                <a:lnTo>
                  <a:pt x="780838" y="1872345"/>
                </a:lnTo>
                <a:lnTo>
                  <a:pt x="809231" y="1877073"/>
                </a:lnTo>
                <a:lnTo>
                  <a:pt x="837577" y="1881504"/>
                </a:lnTo>
                <a:lnTo>
                  <a:pt x="878133" y="1891524"/>
                </a:lnTo>
                <a:lnTo>
                  <a:pt x="906881" y="1891744"/>
                </a:lnTo>
                <a:lnTo>
                  <a:pt x="933057" y="1887987"/>
                </a:lnTo>
                <a:lnTo>
                  <a:pt x="965898" y="1886077"/>
                </a:lnTo>
                <a:lnTo>
                  <a:pt x="1010618" y="1877814"/>
                </a:lnTo>
                <a:lnTo>
                  <a:pt x="1041268" y="1868741"/>
                </a:lnTo>
                <a:lnTo>
                  <a:pt x="1063719" y="1862431"/>
                </a:lnTo>
                <a:lnTo>
                  <a:pt x="1083843" y="1862454"/>
                </a:lnTo>
                <a:lnTo>
                  <a:pt x="1118090" y="1854571"/>
                </a:lnTo>
                <a:lnTo>
                  <a:pt x="1152063" y="1855771"/>
                </a:lnTo>
                <a:lnTo>
                  <a:pt x="1186990" y="1861044"/>
                </a:lnTo>
                <a:lnTo>
                  <a:pt x="1224102" y="1865376"/>
                </a:lnTo>
                <a:lnTo>
                  <a:pt x="1230776" y="1871737"/>
                </a:lnTo>
                <a:lnTo>
                  <a:pt x="1244165" y="1869789"/>
                </a:lnTo>
                <a:lnTo>
                  <a:pt x="1270381" y="1859914"/>
                </a:lnTo>
                <a:lnTo>
                  <a:pt x="1280045" y="1865423"/>
                </a:lnTo>
                <a:lnTo>
                  <a:pt x="1304170" y="1867217"/>
                </a:lnTo>
                <a:lnTo>
                  <a:pt x="1330451" y="1865772"/>
                </a:lnTo>
                <a:lnTo>
                  <a:pt x="1346581" y="1861565"/>
                </a:lnTo>
                <a:lnTo>
                  <a:pt x="1375755" y="1866532"/>
                </a:lnTo>
                <a:lnTo>
                  <a:pt x="1402334" y="1878060"/>
                </a:lnTo>
                <a:lnTo>
                  <a:pt x="1435199" y="1893373"/>
                </a:lnTo>
                <a:lnTo>
                  <a:pt x="1483233" y="1909699"/>
                </a:lnTo>
                <a:lnTo>
                  <a:pt x="1519699" y="1913645"/>
                </a:lnTo>
                <a:lnTo>
                  <a:pt x="1539414" y="1924034"/>
                </a:lnTo>
                <a:lnTo>
                  <a:pt x="1552723" y="1933541"/>
                </a:lnTo>
                <a:lnTo>
                  <a:pt x="1569974" y="1934845"/>
                </a:lnTo>
                <a:lnTo>
                  <a:pt x="1621611" y="1947814"/>
                </a:lnTo>
                <a:lnTo>
                  <a:pt x="1666367" y="1965070"/>
                </a:lnTo>
                <a:lnTo>
                  <a:pt x="1711313" y="1976421"/>
                </a:lnTo>
                <a:lnTo>
                  <a:pt x="1763522" y="1971675"/>
                </a:lnTo>
                <a:lnTo>
                  <a:pt x="1814996" y="1980987"/>
                </a:lnTo>
                <a:lnTo>
                  <a:pt x="1863185" y="1991883"/>
                </a:lnTo>
                <a:lnTo>
                  <a:pt x="1909897" y="1999946"/>
                </a:lnTo>
                <a:lnTo>
                  <a:pt x="1956943" y="2000758"/>
                </a:lnTo>
                <a:lnTo>
                  <a:pt x="1973212" y="2011545"/>
                </a:lnTo>
                <a:lnTo>
                  <a:pt x="1990137" y="2017426"/>
                </a:lnTo>
                <a:lnTo>
                  <a:pt x="2008181" y="2016688"/>
                </a:lnTo>
                <a:lnTo>
                  <a:pt x="2027808" y="2007615"/>
                </a:lnTo>
                <a:lnTo>
                  <a:pt x="2067817" y="2020899"/>
                </a:lnTo>
                <a:lnTo>
                  <a:pt x="2095658" y="2034254"/>
                </a:lnTo>
                <a:lnTo>
                  <a:pt x="2120213" y="2041370"/>
                </a:lnTo>
                <a:lnTo>
                  <a:pt x="2150364" y="2035937"/>
                </a:lnTo>
                <a:lnTo>
                  <a:pt x="2173017" y="2040749"/>
                </a:lnTo>
                <a:lnTo>
                  <a:pt x="2206942" y="2049849"/>
                </a:lnTo>
                <a:lnTo>
                  <a:pt x="2221738" y="2052447"/>
                </a:lnTo>
                <a:lnTo>
                  <a:pt x="2233997" y="2052220"/>
                </a:lnTo>
                <a:lnTo>
                  <a:pt x="2243423" y="2049970"/>
                </a:lnTo>
                <a:lnTo>
                  <a:pt x="2254134" y="2047910"/>
                </a:lnTo>
                <a:lnTo>
                  <a:pt x="2270252" y="2048255"/>
                </a:lnTo>
                <a:lnTo>
                  <a:pt x="2300894" y="2050738"/>
                </a:lnTo>
                <a:lnTo>
                  <a:pt x="2331847" y="2052780"/>
                </a:lnTo>
                <a:lnTo>
                  <a:pt x="2362513" y="2055989"/>
                </a:lnTo>
                <a:lnTo>
                  <a:pt x="2392299" y="2061972"/>
                </a:lnTo>
                <a:lnTo>
                  <a:pt x="2419786" y="2044602"/>
                </a:lnTo>
                <a:lnTo>
                  <a:pt x="2437701" y="2040937"/>
                </a:lnTo>
                <a:lnTo>
                  <a:pt x="2455521" y="2043344"/>
                </a:lnTo>
                <a:lnTo>
                  <a:pt x="2482723" y="2044191"/>
                </a:lnTo>
                <a:lnTo>
                  <a:pt x="2507956" y="2037955"/>
                </a:lnTo>
                <a:lnTo>
                  <a:pt x="2539428" y="2037159"/>
                </a:lnTo>
                <a:lnTo>
                  <a:pt x="2568519" y="2042673"/>
                </a:lnTo>
                <a:lnTo>
                  <a:pt x="2586609" y="2055367"/>
                </a:lnTo>
                <a:lnTo>
                  <a:pt x="2632069" y="2051178"/>
                </a:lnTo>
                <a:lnTo>
                  <a:pt x="2732609" y="2050992"/>
                </a:lnTo>
                <a:lnTo>
                  <a:pt x="2797429" y="2046732"/>
                </a:lnTo>
                <a:lnTo>
                  <a:pt x="2837921" y="2043564"/>
                </a:lnTo>
                <a:lnTo>
                  <a:pt x="2864302" y="2046473"/>
                </a:lnTo>
                <a:lnTo>
                  <a:pt x="2887085" y="2047792"/>
                </a:lnTo>
                <a:lnTo>
                  <a:pt x="2916788" y="2039851"/>
                </a:lnTo>
                <a:lnTo>
                  <a:pt x="2963926" y="2014982"/>
                </a:lnTo>
                <a:lnTo>
                  <a:pt x="2980217" y="2007048"/>
                </a:lnTo>
                <a:lnTo>
                  <a:pt x="2998152" y="2007711"/>
                </a:lnTo>
                <a:lnTo>
                  <a:pt x="3018468" y="2011660"/>
                </a:lnTo>
                <a:lnTo>
                  <a:pt x="3041904" y="2013585"/>
                </a:lnTo>
                <a:lnTo>
                  <a:pt x="3165729" y="2008377"/>
                </a:lnTo>
                <a:lnTo>
                  <a:pt x="3212766" y="2007647"/>
                </a:lnTo>
                <a:lnTo>
                  <a:pt x="3243040" y="2005012"/>
                </a:lnTo>
                <a:lnTo>
                  <a:pt x="3264312" y="2001234"/>
                </a:lnTo>
                <a:lnTo>
                  <a:pt x="3284347" y="1997075"/>
                </a:lnTo>
                <a:lnTo>
                  <a:pt x="3311620" y="2002829"/>
                </a:lnTo>
                <a:lnTo>
                  <a:pt x="3340639" y="2008576"/>
                </a:lnTo>
                <a:lnTo>
                  <a:pt x="3354197" y="2012188"/>
                </a:lnTo>
                <a:lnTo>
                  <a:pt x="3400552" y="2017649"/>
                </a:lnTo>
                <a:lnTo>
                  <a:pt x="3454527" y="2029078"/>
                </a:lnTo>
                <a:lnTo>
                  <a:pt x="3467665" y="2012922"/>
                </a:lnTo>
                <a:lnTo>
                  <a:pt x="3481339" y="2015077"/>
                </a:lnTo>
                <a:lnTo>
                  <a:pt x="3498943" y="2023471"/>
                </a:lnTo>
                <a:lnTo>
                  <a:pt x="3523869" y="2026030"/>
                </a:lnTo>
                <a:lnTo>
                  <a:pt x="3572764" y="2020189"/>
                </a:lnTo>
                <a:lnTo>
                  <a:pt x="3594207" y="2014410"/>
                </a:lnTo>
                <a:lnTo>
                  <a:pt x="3622865" y="2010346"/>
                </a:lnTo>
                <a:lnTo>
                  <a:pt x="3653809" y="2005615"/>
                </a:lnTo>
                <a:lnTo>
                  <a:pt x="3682111" y="1997837"/>
                </a:lnTo>
                <a:lnTo>
                  <a:pt x="3709171" y="1985432"/>
                </a:lnTo>
                <a:lnTo>
                  <a:pt x="3725910" y="1977183"/>
                </a:lnTo>
                <a:lnTo>
                  <a:pt x="3742529" y="1972244"/>
                </a:lnTo>
                <a:lnTo>
                  <a:pt x="3769233" y="1969770"/>
                </a:lnTo>
                <a:lnTo>
                  <a:pt x="3787384" y="1964481"/>
                </a:lnTo>
                <a:lnTo>
                  <a:pt x="3801665" y="1964705"/>
                </a:lnTo>
                <a:lnTo>
                  <a:pt x="3812684" y="1963144"/>
                </a:lnTo>
                <a:lnTo>
                  <a:pt x="3821049" y="1952498"/>
                </a:lnTo>
                <a:lnTo>
                  <a:pt x="3871246" y="1968380"/>
                </a:lnTo>
                <a:lnTo>
                  <a:pt x="3900856" y="1974483"/>
                </a:lnTo>
                <a:lnTo>
                  <a:pt x="3919283" y="1974214"/>
                </a:lnTo>
                <a:lnTo>
                  <a:pt x="3935932" y="1970983"/>
                </a:lnTo>
                <a:lnTo>
                  <a:pt x="3960208" y="1968196"/>
                </a:lnTo>
                <a:lnTo>
                  <a:pt x="4001516" y="1969262"/>
                </a:lnTo>
                <a:lnTo>
                  <a:pt x="4055957" y="1971055"/>
                </a:lnTo>
                <a:lnTo>
                  <a:pt x="4113928" y="1969434"/>
                </a:lnTo>
                <a:lnTo>
                  <a:pt x="4170789" y="1966015"/>
                </a:lnTo>
                <a:lnTo>
                  <a:pt x="4221902" y="1962414"/>
                </a:lnTo>
                <a:lnTo>
                  <a:pt x="4262628" y="1960245"/>
                </a:lnTo>
                <a:lnTo>
                  <a:pt x="4298561" y="1960306"/>
                </a:lnTo>
                <a:lnTo>
                  <a:pt x="4336280" y="1962191"/>
                </a:lnTo>
                <a:lnTo>
                  <a:pt x="4341495" y="1960752"/>
                </a:lnTo>
                <a:lnTo>
                  <a:pt x="4390649" y="1958230"/>
                </a:lnTo>
                <a:lnTo>
                  <a:pt x="4429934" y="1955815"/>
                </a:lnTo>
                <a:lnTo>
                  <a:pt x="4459956" y="1952662"/>
                </a:lnTo>
                <a:lnTo>
                  <a:pt x="4481322" y="1947926"/>
                </a:lnTo>
                <a:lnTo>
                  <a:pt x="4527915" y="1942482"/>
                </a:lnTo>
                <a:lnTo>
                  <a:pt x="4558125" y="1939718"/>
                </a:lnTo>
                <a:lnTo>
                  <a:pt x="4580191" y="1938835"/>
                </a:lnTo>
                <a:lnTo>
                  <a:pt x="4602353" y="1939036"/>
                </a:lnTo>
                <a:lnTo>
                  <a:pt x="4629086" y="1932176"/>
                </a:lnTo>
                <a:lnTo>
                  <a:pt x="4657344" y="1928923"/>
                </a:lnTo>
                <a:lnTo>
                  <a:pt x="4687792" y="1923551"/>
                </a:lnTo>
                <a:lnTo>
                  <a:pt x="4721098" y="1910334"/>
                </a:lnTo>
                <a:lnTo>
                  <a:pt x="4736907" y="1902856"/>
                </a:lnTo>
                <a:lnTo>
                  <a:pt x="4754800" y="1903476"/>
                </a:lnTo>
                <a:lnTo>
                  <a:pt x="4771622" y="1903047"/>
                </a:lnTo>
                <a:lnTo>
                  <a:pt x="4784217" y="1892427"/>
                </a:lnTo>
                <a:lnTo>
                  <a:pt x="4791906" y="1881389"/>
                </a:lnTo>
                <a:lnTo>
                  <a:pt x="4802774" y="1876805"/>
                </a:lnTo>
                <a:lnTo>
                  <a:pt x="4815381" y="1875174"/>
                </a:lnTo>
                <a:lnTo>
                  <a:pt x="4828286" y="1872996"/>
                </a:lnTo>
                <a:lnTo>
                  <a:pt x="4856581" y="1861784"/>
                </a:lnTo>
                <a:lnTo>
                  <a:pt x="4906057" y="1856835"/>
                </a:lnTo>
                <a:lnTo>
                  <a:pt x="4957605" y="1857172"/>
                </a:lnTo>
                <a:lnTo>
                  <a:pt x="4992116" y="1861820"/>
                </a:lnTo>
                <a:lnTo>
                  <a:pt x="5040665" y="1856210"/>
                </a:lnTo>
                <a:lnTo>
                  <a:pt x="5119096" y="1851372"/>
                </a:lnTo>
                <a:lnTo>
                  <a:pt x="5157216" y="1846834"/>
                </a:lnTo>
                <a:lnTo>
                  <a:pt x="5169013" y="1847087"/>
                </a:lnTo>
                <a:lnTo>
                  <a:pt x="5180060" y="1846198"/>
                </a:lnTo>
                <a:lnTo>
                  <a:pt x="5190416" y="1844262"/>
                </a:lnTo>
                <a:lnTo>
                  <a:pt x="5214381" y="1836979"/>
                </a:lnTo>
                <a:lnTo>
                  <a:pt x="5241147" y="1840051"/>
                </a:lnTo>
                <a:lnTo>
                  <a:pt x="5255387" y="1835658"/>
                </a:lnTo>
                <a:lnTo>
                  <a:pt x="5340921" y="1830683"/>
                </a:lnTo>
                <a:lnTo>
                  <a:pt x="5361051" y="1828466"/>
                </a:lnTo>
                <a:lnTo>
                  <a:pt x="5408930" y="1822450"/>
                </a:lnTo>
                <a:lnTo>
                  <a:pt x="5451084" y="1827400"/>
                </a:lnTo>
                <a:lnTo>
                  <a:pt x="5499720" y="1827863"/>
                </a:lnTo>
                <a:lnTo>
                  <a:pt x="5553227" y="1824597"/>
                </a:lnTo>
                <a:lnTo>
                  <a:pt x="5609992" y="1818361"/>
                </a:lnTo>
                <a:lnTo>
                  <a:pt x="5668406" y="1809914"/>
                </a:lnTo>
                <a:lnTo>
                  <a:pt x="5726857" y="1800014"/>
                </a:lnTo>
                <a:lnTo>
                  <a:pt x="5783734" y="1789419"/>
                </a:lnTo>
                <a:lnTo>
                  <a:pt x="5886323" y="1769180"/>
                </a:lnTo>
                <a:lnTo>
                  <a:pt x="5928813" y="1761053"/>
                </a:lnTo>
                <a:lnTo>
                  <a:pt x="5963285" y="1755266"/>
                </a:lnTo>
                <a:lnTo>
                  <a:pt x="5988411" y="1743833"/>
                </a:lnTo>
                <a:lnTo>
                  <a:pt x="6002750" y="1740376"/>
                </a:lnTo>
                <a:lnTo>
                  <a:pt x="6032881" y="1742439"/>
                </a:lnTo>
                <a:lnTo>
                  <a:pt x="6080143" y="1753073"/>
                </a:lnTo>
                <a:lnTo>
                  <a:pt x="6121000" y="1752242"/>
                </a:lnTo>
                <a:lnTo>
                  <a:pt x="6158166" y="1745138"/>
                </a:lnTo>
                <a:lnTo>
                  <a:pt x="6194359" y="1736955"/>
                </a:lnTo>
                <a:lnTo>
                  <a:pt x="6232294" y="1732885"/>
                </a:lnTo>
                <a:lnTo>
                  <a:pt x="6274689" y="1738122"/>
                </a:lnTo>
                <a:lnTo>
                  <a:pt x="6292472" y="1735159"/>
                </a:lnTo>
                <a:lnTo>
                  <a:pt x="6310185" y="1733184"/>
                </a:lnTo>
                <a:lnTo>
                  <a:pt x="6327802" y="1731996"/>
                </a:lnTo>
                <a:lnTo>
                  <a:pt x="6345301" y="1731390"/>
                </a:lnTo>
                <a:lnTo>
                  <a:pt x="6403213" y="1731010"/>
                </a:lnTo>
                <a:lnTo>
                  <a:pt x="6418199" y="1735963"/>
                </a:lnTo>
                <a:lnTo>
                  <a:pt x="6434582" y="1743075"/>
                </a:lnTo>
                <a:lnTo>
                  <a:pt x="6481572" y="1740662"/>
                </a:lnTo>
                <a:lnTo>
                  <a:pt x="6492748" y="1731645"/>
                </a:lnTo>
                <a:lnTo>
                  <a:pt x="6507607" y="1734058"/>
                </a:lnTo>
                <a:lnTo>
                  <a:pt x="6522372" y="1731744"/>
                </a:lnTo>
                <a:lnTo>
                  <a:pt x="6575933" y="1721992"/>
                </a:lnTo>
                <a:lnTo>
                  <a:pt x="6582409" y="1722754"/>
                </a:lnTo>
                <a:lnTo>
                  <a:pt x="6588252" y="1719834"/>
                </a:lnTo>
                <a:lnTo>
                  <a:pt x="6596126" y="1722120"/>
                </a:lnTo>
                <a:lnTo>
                  <a:pt x="6599301" y="1719579"/>
                </a:lnTo>
                <a:lnTo>
                  <a:pt x="6639052" y="1725549"/>
                </a:lnTo>
                <a:lnTo>
                  <a:pt x="6661277" y="1727200"/>
                </a:lnTo>
                <a:lnTo>
                  <a:pt x="6705346" y="1736344"/>
                </a:lnTo>
                <a:lnTo>
                  <a:pt x="6713347" y="1732407"/>
                </a:lnTo>
                <a:lnTo>
                  <a:pt x="6779386" y="1737360"/>
                </a:lnTo>
                <a:lnTo>
                  <a:pt x="6780149" y="1734820"/>
                </a:lnTo>
                <a:lnTo>
                  <a:pt x="6797929" y="1724533"/>
                </a:lnTo>
                <a:lnTo>
                  <a:pt x="6803263" y="1724787"/>
                </a:lnTo>
                <a:lnTo>
                  <a:pt x="6836253" y="1720842"/>
                </a:lnTo>
                <a:lnTo>
                  <a:pt x="6850395" y="1713515"/>
                </a:lnTo>
                <a:lnTo>
                  <a:pt x="6867324" y="1710142"/>
                </a:lnTo>
                <a:lnTo>
                  <a:pt x="6908673" y="1718055"/>
                </a:lnTo>
                <a:lnTo>
                  <a:pt x="6916191" y="1711648"/>
                </a:lnTo>
                <a:lnTo>
                  <a:pt x="6924627" y="1708515"/>
                </a:lnTo>
                <a:lnTo>
                  <a:pt x="6934515" y="1708215"/>
                </a:lnTo>
                <a:lnTo>
                  <a:pt x="6946392" y="1710309"/>
                </a:lnTo>
                <a:lnTo>
                  <a:pt x="6965360" y="1706078"/>
                </a:lnTo>
                <a:lnTo>
                  <a:pt x="6978126" y="1698466"/>
                </a:lnTo>
                <a:lnTo>
                  <a:pt x="6990772" y="1693664"/>
                </a:lnTo>
                <a:lnTo>
                  <a:pt x="7009383" y="1697863"/>
                </a:lnTo>
                <a:lnTo>
                  <a:pt x="7016755" y="1690439"/>
                </a:lnTo>
                <a:lnTo>
                  <a:pt x="7036641" y="1686671"/>
                </a:lnTo>
                <a:lnTo>
                  <a:pt x="7054836" y="1682878"/>
                </a:lnTo>
                <a:lnTo>
                  <a:pt x="7057135" y="1675384"/>
                </a:lnTo>
                <a:lnTo>
                  <a:pt x="7071510" y="1670425"/>
                </a:lnTo>
                <a:lnTo>
                  <a:pt x="7083456" y="1672097"/>
                </a:lnTo>
                <a:lnTo>
                  <a:pt x="7095355" y="1674080"/>
                </a:lnTo>
                <a:lnTo>
                  <a:pt x="7109586" y="1670050"/>
                </a:lnTo>
                <a:lnTo>
                  <a:pt x="7117730" y="1670972"/>
                </a:lnTo>
                <a:lnTo>
                  <a:pt x="7114444" y="1676574"/>
                </a:lnTo>
                <a:lnTo>
                  <a:pt x="7111587" y="1682819"/>
                </a:lnTo>
                <a:lnTo>
                  <a:pt x="7121017" y="1685671"/>
                </a:lnTo>
                <a:lnTo>
                  <a:pt x="7135711" y="1686583"/>
                </a:lnTo>
                <a:lnTo>
                  <a:pt x="7145797" y="1690020"/>
                </a:lnTo>
                <a:lnTo>
                  <a:pt x="7153717" y="1692457"/>
                </a:lnTo>
                <a:lnTo>
                  <a:pt x="7161910" y="1690370"/>
                </a:lnTo>
                <a:lnTo>
                  <a:pt x="7165975" y="1687957"/>
                </a:lnTo>
                <a:lnTo>
                  <a:pt x="7170801" y="1683130"/>
                </a:lnTo>
                <a:lnTo>
                  <a:pt x="7177405" y="1674495"/>
                </a:lnTo>
                <a:lnTo>
                  <a:pt x="7198137" y="1675630"/>
                </a:lnTo>
                <a:lnTo>
                  <a:pt x="7215346" y="1671193"/>
                </a:lnTo>
                <a:lnTo>
                  <a:pt x="7234983" y="1663707"/>
                </a:lnTo>
                <a:lnTo>
                  <a:pt x="7263003" y="1655699"/>
                </a:lnTo>
                <a:lnTo>
                  <a:pt x="7276310" y="1659044"/>
                </a:lnTo>
                <a:lnTo>
                  <a:pt x="7288784" y="1658556"/>
                </a:lnTo>
                <a:lnTo>
                  <a:pt x="7300686" y="1655020"/>
                </a:lnTo>
                <a:lnTo>
                  <a:pt x="7312279" y="1649222"/>
                </a:lnTo>
                <a:lnTo>
                  <a:pt x="7328636" y="1648501"/>
                </a:lnTo>
                <a:lnTo>
                  <a:pt x="7344838" y="1646697"/>
                </a:lnTo>
                <a:lnTo>
                  <a:pt x="7361017" y="1644060"/>
                </a:lnTo>
                <a:lnTo>
                  <a:pt x="7405751" y="1635125"/>
                </a:lnTo>
                <a:lnTo>
                  <a:pt x="7425690" y="1638553"/>
                </a:lnTo>
                <a:lnTo>
                  <a:pt x="7433945" y="1637919"/>
                </a:lnTo>
                <a:lnTo>
                  <a:pt x="7448169" y="1638046"/>
                </a:lnTo>
                <a:lnTo>
                  <a:pt x="7466076" y="1635887"/>
                </a:lnTo>
                <a:lnTo>
                  <a:pt x="7476617" y="1626615"/>
                </a:lnTo>
                <a:lnTo>
                  <a:pt x="7491730" y="1628139"/>
                </a:lnTo>
                <a:lnTo>
                  <a:pt x="7508875" y="1620520"/>
                </a:lnTo>
                <a:lnTo>
                  <a:pt x="7511669" y="1624457"/>
                </a:lnTo>
                <a:lnTo>
                  <a:pt x="7525384" y="1629790"/>
                </a:lnTo>
                <a:lnTo>
                  <a:pt x="7587996" y="1601342"/>
                </a:lnTo>
                <a:lnTo>
                  <a:pt x="7599838" y="1597153"/>
                </a:lnTo>
                <a:lnTo>
                  <a:pt x="7610157" y="1594215"/>
                </a:lnTo>
                <a:lnTo>
                  <a:pt x="7624699" y="1590421"/>
                </a:lnTo>
                <a:lnTo>
                  <a:pt x="7626731" y="1588008"/>
                </a:lnTo>
                <a:lnTo>
                  <a:pt x="7664958" y="1580134"/>
                </a:lnTo>
                <a:lnTo>
                  <a:pt x="7676260" y="1570736"/>
                </a:lnTo>
                <a:lnTo>
                  <a:pt x="7696751" y="1564552"/>
                </a:lnTo>
                <a:lnTo>
                  <a:pt x="7717504" y="1560702"/>
                </a:lnTo>
                <a:lnTo>
                  <a:pt x="7736304" y="1554948"/>
                </a:lnTo>
                <a:lnTo>
                  <a:pt x="7750936" y="1543050"/>
                </a:lnTo>
                <a:lnTo>
                  <a:pt x="7758303" y="1538224"/>
                </a:lnTo>
                <a:lnTo>
                  <a:pt x="7765288" y="1535811"/>
                </a:lnTo>
                <a:lnTo>
                  <a:pt x="7772019" y="1534922"/>
                </a:lnTo>
                <a:lnTo>
                  <a:pt x="7790688" y="1535811"/>
                </a:lnTo>
                <a:lnTo>
                  <a:pt x="7795641" y="1542669"/>
                </a:lnTo>
                <a:lnTo>
                  <a:pt x="7807198" y="1539494"/>
                </a:lnTo>
                <a:lnTo>
                  <a:pt x="7816723" y="1541779"/>
                </a:lnTo>
                <a:lnTo>
                  <a:pt x="7822819" y="1542923"/>
                </a:lnTo>
                <a:lnTo>
                  <a:pt x="7828915" y="1543050"/>
                </a:lnTo>
                <a:lnTo>
                  <a:pt x="7834209" y="1526192"/>
                </a:lnTo>
                <a:lnTo>
                  <a:pt x="7850409" y="1522872"/>
                </a:lnTo>
                <a:lnTo>
                  <a:pt x="7864848" y="1521100"/>
                </a:lnTo>
                <a:lnTo>
                  <a:pt x="7864856" y="1508887"/>
                </a:lnTo>
                <a:lnTo>
                  <a:pt x="7880717" y="1501707"/>
                </a:lnTo>
                <a:lnTo>
                  <a:pt x="7886588" y="1493551"/>
                </a:lnTo>
                <a:lnTo>
                  <a:pt x="7893341" y="1490777"/>
                </a:lnTo>
                <a:lnTo>
                  <a:pt x="7911846" y="1499742"/>
                </a:lnTo>
                <a:lnTo>
                  <a:pt x="7957085" y="1475571"/>
                </a:lnTo>
                <a:lnTo>
                  <a:pt x="8008778" y="1454197"/>
                </a:lnTo>
                <a:lnTo>
                  <a:pt x="8058614" y="1430037"/>
                </a:lnTo>
                <a:lnTo>
                  <a:pt x="8098282" y="1397508"/>
                </a:lnTo>
                <a:lnTo>
                  <a:pt x="8125652" y="1385651"/>
                </a:lnTo>
                <a:lnTo>
                  <a:pt x="8143605" y="1372949"/>
                </a:lnTo>
                <a:lnTo>
                  <a:pt x="8159343" y="1359985"/>
                </a:lnTo>
                <a:lnTo>
                  <a:pt x="8180070" y="1347342"/>
                </a:lnTo>
                <a:lnTo>
                  <a:pt x="8194024" y="1344235"/>
                </a:lnTo>
                <a:lnTo>
                  <a:pt x="8223980" y="1342675"/>
                </a:lnTo>
                <a:lnTo>
                  <a:pt x="8259508" y="1335448"/>
                </a:lnTo>
                <a:lnTo>
                  <a:pt x="8290179" y="1315339"/>
                </a:lnTo>
                <a:lnTo>
                  <a:pt x="8389366" y="1267967"/>
                </a:lnTo>
                <a:lnTo>
                  <a:pt x="8456803" y="1242567"/>
                </a:lnTo>
                <a:lnTo>
                  <a:pt x="8471281" y="1222502"/>
                </a:lnTo>
                <a:lnTo>
                  <a:pt x="8489823" y="1206373"/>
                </a:lnTo>
                <a:lnTo>
                  <a:pt x="8494014" y="1206500"/>
                </a:lnTo>
                <a:lnTo>
                  <a:pt x="8503666" y="1210183"/>
                </a:lnTo>
                <a:lnTo>
                  <a:pt x="8510853" y="1208438"/>
                </a:lnTo>
                <a:lnTo>
                  <a:pt x="8536178" y="1200277"/>
                </a:lnTo>
                <a:lnTo>
                  <a:pt x="8536813" y="1201927"/>
                </a:lnTo>
                <a:lnTo>
                  <a:pt x="8537956" y="1201801"/>
                </a:lnTo>
                <a:lnTo>
                  <a:pt x="8549132" y="1191640"/>
                </a:lnTo>
                <a:lnTo>
                  <a:pt x="8554339" y="1188339"/>
                </a:lnTo>
                <a:lnTo>
                  <a:pt x="8561070" y="1202689"/>
                </a:lnTo>
                <a:lnTo>
                  <a:pt x="8571085" y="1203330"/>
                </a:lnTo>
                <a:lnTo>
                  <a:pt x="8582802" y="1200007"/>
                </a:lnTo>
                <a:lnTo>
                  <a:pt x="8594163" y="1197707"/>
                </a:lnTo>
                <a:lnTo>
                  <a:pt x="8603107" y="1201420"/>
                </a:lnTo>
                <a:lnTo>
                  <a:pt x="8610482" y="1196157"/>
                </a:lnTo>
                <a:lnTo>
                  <a:pt x="8618108" y="1191037"/>
                </a:lnTo>
                <a:lnTo>
                  <a:pt x="8633968" y="1181227"/>
                </a:lnTo>
                <a:lnTo>
                  <a:pt x="8640445" y="1177925"/>
                </a:lnTo>
                <a:lnTo>
                  <a:pt x="8640699" y="1178178"/>
                </a:lnTo>
                <a:lnTo>
                  <a:pt x="8642350" y="1178178"/>
                </a:lnTo>
                <a:lnTo>
                  <a:pt x="8644509" y="1177416"/>
                </a:lnTo>
                <a:lnTo>
                  <a:pt x="8647684" y="1175385"/>
                </a:lnTo>
                <a:lnTo>
                  <a:pt x="8652256" y="1171955"/>
                </a:lnTo>
                <a:lnTo>
                  <a:pt x="8669909" y="1165605"/>
                </a:lnTo>
                <a:lnTo>
                  <a:pt x="8672957" y="1168653"/>
                </a:lnTo>
                <a:lnTo>
                  <a:pt x="8673973" y="1167638"/>
                </a:lnTo>
                <a:lnTo>
                  <a:pt x="8677650" y="1159783"/>
                </a:lnTo>
                <a:lnTo>
                  <a:pt x="8681481" y="1155001"/>
                </a:lnTo>
                <a:lnTo>
                  <a:pt x="8688385" y="1156315"/>
                </a:lnTo>
                <a:lnTo>
                  <a:pt x="8701278" y="1166749"/>
                </a:lnTo>
                <a:lnTo>
                  <a:pt x="8712616" y="1156700"/>
                </a:lnTo>
                <a:lnTo>
                  <a:pt x="8724360" y="1154557"/>
                </a:lnTo>
                <a:lnTo>
                  <a:pt x="8738818" y="1154890"/>
                </a:lnTo>
                <a:lnTo>
                  <a:pt x="8758301" y="1152271"/>
                </a:lnTo>
                <a:lnTo>
                  <a:pt x="8764535" y="1142867"/>
                </a:lnTo>
                <a:lnTo>
                  <a:pt x="8771890" y="1138189"/>
                </a:lnTo>
                <a:lnTo>
                  <a:pt x="8780196" y="1137251"/>
                </a:lnTo>
                <a:lnTo>
                  <a:pt x="8789289" y="1139063"/>
                </a:lnTo>
                <a:lnTo>
                  <a:pt x="8809019" y="1128275"/>
                </a:lnTo>
                <a:lnTo>
                  <a:pt x="8830167" y="1121346"/>
                </a:lnTo>
                <a:lnTo>
                  <a:pt x="8852529" y="1115560"/>
                </a:lnTo>
                <a:lnTo>
                  <a:pt x="8875903" y="1108202"/>
                </a:lnTo>
                <a:lnTo>
                  <a:pt x="8896572" y="1093297"/>
                </a:lnTo>
                <a:lnTo>
                  <a:pt x="8917717" y="1088501"/>
                </a:lnTo>
                <a:lnTo>
                  <a:pt x="8940053" y="1086824"/>
                </a:lnTo>
                <a:lnTo>
                  <a:pt x="8964295" y="1081277"/>
                </a:lnTo>
                <a:lnTo>
                  <a:pt x="9013571" y="1075689"/>
                </a:lnTo>
                <a:lnTo>
                  <a:pt x="9019041" y="1073921"/>
                </a:lnTo>
                <a:lnTo>
                  <a:pt x="9028477" y="1072594"/>
                </a:lnTo>
                <a:lnTo>
                  <a:pt x="9042527" y="1071117"/>
                </a:lnTo>
                <a:lnTo>
                  <a:pt x="9042908" y="1071372"/>
                </a:lnTo>
                <a:lnTo>
                  <a:pt x="9048496" y="1066419"/>
                </a:lnTo>
                <a:lnTo>
                  <a:pt x="9061799" y="1052845"/>
                </a:lnTo>
                <a:lnTo>
                  <a:pt x="9074150" y="1038987"/>
                </a:lnTo>
                <a:lnTo>
                  <a:pt x="9085308" y="1034061"/>
                </a:lnTo>
                <a:lnTo>
                  <a:pt x="9095025" y="1028922"/>
                </a:lnTo>
                <a:lnTo>
                  <a:pt x="9104243" y="1024592"/>
                </a:lnTo>
                <a:lnTo>
                  <a:pt x="9113901" y="1022096"/>
                </a:lnTo>
                <a:lnTo>
                  <a:pt x="9121062" y="1018063"/>
                </a:lnTo>
                <a:lnTo>
                  <a:pt x="9133093" y="1012507"/>
                </a:lnTo>
                <a:lnTo>
                  <a:pt x="9144958" y="1007808"/>
                </a:lnTo>
                <a:lnTo>
                  <a:pt x="9151620" y="1006348"/>
                </a:lnTo>
                <a:lnTo>
                  <a:pt x="9157335" y="1029715"/>
                </a:lnTo>
                <a:lnTo>
                  <a:pt x="9172829" y="988567"/>
                </a:lnTo>
                <a:lnTo>
                  <a:pt x="9200769" y="981837"/>
                </a:lnTo>
                <a:lnTo>
                  <a:pt x="9209151" y="973074"/>
                </a:lnTo>
                <a:lnTo>
                  <a:pt x="9209786" y="967359"/>
                </a:lnTo>
                <a:lnTo>
                  <a:pt x="9295765" y="939800"/>
                </a:lnTo>
                <a:lnTo>
                  <a:pt x="9348343" y="920623"/>
                </a:lnTo>
                <a:lnTo>
                  <a:pt x="9361904" y="908573"/>
                </a:lnTo>
                <a:lnTo>
                  <a:pt x="9381013" y="899858"/>
                </a:lnTo>
                <a:lnTo>
                  <a:pt x="9405885" y="892476"/>
                </a:lnTo>
                <a:lnTo>
                  <a:pt x="9436735" y="884427"/>
                </a:lnTo>
                <a:lnTo>
                  <a:pt x="9481155" y="868737"/>
                </a:lnTo>
                <a:lnTo>
                  <a:pt x="9526349" y="859012"/>
                </a:lnTo>
                <a:lnTo>
                  <a:pt x="9572519" y="852977"/>
                </a:lnTo>
                <a:lnTo>
                  <a:pt x="9619869" y="848360"/>
                </a:lnTo>
                <a:lnTo>
                  <a:pt x="9659945" y="827113"/>
                </a:lnTo>
                <a:lnTo>
                  <a:pt x="9698040" y="810457"/>
                </a:lnTo>
                <a:lnTo>
                  <a:pt x="9737140" y="791520"/>
                </a:lnTo>
                <a:lnTo>
                  <a:pt x="9780234" y="763434"/>
                </a:lnTo>
                <a:lnTo>
                  <a:pt x="9830308" y="719327"/>
                </a:lnTo>
                <a:lnTo>
                  <a:pt x="9920097" y="671322"/>
                </a:lnTo>
                <a:lnTo>
                  <a:pt x="9933820" y="660050"/>
                </a:lnTo>
                <a:lnTo>
                  <a:pt x="9955879" y="643159"/>
                </a:lnTo>
                <a:lnTo>
                  <a:pt x="9979318" y="628602"/>
                </a:lnTo>
                <a:lnTo>
                  <a:pt x="9997186" y="624332"/>
                </a:lnTo>
                <a:lnTo>
                  <a:pt x="10017252" y="609473"/>
                </a:lnTo>
                <a:lnTo>
                  <a:pt x="10032111" y="594105"/>
                </a:lnTo>
                <a:lnTo>
                  <a:pt x="10037826" y="589407"/>
                </a:lnTo>
                <a:lnTo>
                  <a:pt x="10069830" y="584200"/>
                </a:lnTo>
                <a:lnTo>
                  <a:pt x="10073005" y="583184"/>
                </a:lnTo>
                <a:lnTo>
                  <a:pt x="10074910" y="581660"/>
                </a:lnTo>
                <a:lnTo>
                  <a:pt x="10074910" y="581151"/>
                </a:lnTo>
                <a:lnTo>
                  <a:pt x="10084816" y="578865"/>
                </a:lnTo>
                <a:lnTo>
                  <a:pt x="10099444" y="569086"/>
                </a:lnTo>
                <a:lnTo>
                  <a:pt x="10148951" y="534797"/>
                </a:lnTo>
                <a:lnTo>
                  <a:pt x="10169122" y="531756"/>
                </a:lnTo>
                <a:lnTo>
                  <a:pt x="10191067" y="525430"/>
                </a:lnTo>
                <a:lnTo>
                  <a:pt x="10205511" y="514294"/>
                </a:lnTo>
                <a:lnTo>
                  <a:pt x="10203180" y="496824"/>
                </a:lnTo>
                <a:lnTo>
                  <a:pt x="10209911" y="495173"/>
                </a:lnTo>
                <a:lnTo>
                  <a:pt x="10212959" y="491236"/>
                </a:lnTo>
                <a:lnTo>
                  <a:pt x="10214356" y="486283"/>
                </a:lnTo>
                <a:lnTo>
                  <a:pt x="10214483" y="484124"/>
                </a:lnTo>
                <a:lnTo>
                  <a:pt x="10262743" y="479298"/>
                </a:lnTo>
                <a:lnTo>
                  <a:pt x="10267823" y="475107"/>
                </a:lnTo>
                <a:lnTo>
                  <a:pt x="10323830" y="479171"/>
                </a:lnTo>
                <a:lnTo>
                  <a:pt x="10329799" y="481329"/>
                </a:lnTo>
                <a:lnTo>
                  <a:pt x="10336911" y="480695"/>
                </a:lnTo>
                <a:lnTo>
                  <a:pt x="10346817" y="474217"/>
                </a:lnTo>
                <a:lnTo>
                  <a:pt x="10348722" y="471677"/>
                </a:lnTo>
                <a:lnTo>
                  <a:pt x="10370312" y="474472"/>
                </a:lnTo>
                <a:lnTo>
                  <a:pt x="10409243" y="463859"/>
                </a:lnTo>
                <a:lnTo>
                  <a:pt x="10521777" y="431109"/>
                </a:lnTo>
                <a:lnTo>
                  <a:pt x="10577068" y="415925"/>
                </a:lnTo>
                <a:lnTo>
                  <a:pt x="10633896" y="403931"/>
                </a:lnTo>
                <a:lnTo>
                  <a:pt x="10685748" y="392080"/>
                </a:lnTo>
                <a:lnTo>
                  <a:pt x="10773664" y="370713"/>
                </a:lnTo>
                <a:lnTo>
                  <a:pt x="10804614" y="351847"/>
                </a:lnTo>
                <a:lnTo>
                  <a:pt x="10846387" y="346948"/>
                </a:lnTo>
                <a:lnTo>
                  <a:pt x="10879516" y="346406"/>
                </a:lnTo>
                <a:lnTo>
                  <a:pt x="10884535" y="340614"/>
                </a:lnTo>
                <a:lnTo>
                  <a:pt x="10928108" y="343264"/>
                </a:lnTo>
                <a:lnTo>
                  <a:pt x="10971798" y="334682"/>
                </a:lnTo>
                <a:lnTo>
                  <a:pt x="11015551" y="319404"/>
                </a:lnTo>
                <a:lnTo>
                  <a:pt x="11059315" y="301968"/>
                </a:lnTo>
                <a:lnTo>
                  <a:pt x="11103036" y="286909"/>
                </a:lnTo>
                <a:lnTo>
                  <a:pt x="11146663" y="278765"/>
                </a:lnTo>
                <a:lnTo>
                  <a:pt x="11161055" y="251479"/>
                </a:lnTo>
                <a:lnTo>
                  <a:pt x="11170840" y="248411"/>
                </a:lnTo>
                <a:lnTo>
                  <a:pt x="11183649" y="252297"/>
                </a:lnTo>
                <a:lnTo>
                  <a:pt x="11207115" y="245872"/>
                </a:lnTo>
                <a:lnTo>
                  <a:pt x="11228631" y="240829"/>
                </a:lnTo>
                <a:lnTo>
                  <a:pt x="11253422" y="237061"/>
                </a:lnTo>
                <a:lnTo>
                  <a:pt x="11276427" y="234174"/>
                </a:lnTo>
                <a:lnTo>
                  <a:pt x="11292586" y="231775"/>
                </a:lnTo>
                <a:lnTo>
                  <a:pt x="11295634" y="227965"/>
                </a:lnTo>
                <a:lnTo>
                  <a:pt x="11311382" y="220852"/>
                </a:lnTo>
                <a:lnTo>
                  <a:pt x="11311763" y="208406"/>
                </a:lnTo>
                <a:lnTo>
                  <a:pt x="11346164" y="183816"/>
                </a:lnTo>
                <a:lnTo>
                  <a:pt x="11396626" y="177645"/>
                </a:lnTo>
                <a:lnTo>
                  <a:pt x="11431460" y="159861"/>
                </a:lnTo>
                <a:lnTo>
                  <a:pt x="11468484" y="143172"/>
                </a:lnTo>
                <a:lnTo>
                  <a:pt x="11509248" y="143891"/>
                </a:lnTo>
                <a:lnTo>
                  <a:pt x="11530012" y="143303"/>
                </a:lnTo>
                <a:lnTo>
                  <a:pt x="11556587" y="137477"/>
                </a:lnTo>
                <a:lnTo>
                  <a:pt x="11580828" y="127746"/>
                </a:lnTo>
                <a:lnTo>
                  <a:pt x="11594592" y="115443"/>
                </a:lnTo>
                <a:lnTo>
                  <a:pt x="11603519" y="112039"/>
                </a:lnTo>
                <a:lnTo>
                  <a:pt x="11612292" y="109077"/>
                </a:lnTo>
                <a:lnTo>
                  <a:pt x="11619327" y="103995"/>
                </a:lnTo>
                <a:lnTo>
                  <a:pt x="11623040" y="94233"/>
                </a:lnTo>
                <a:lnTo>
                  <a:pt x="11633313" y="84645"/>
                </a:lnTo>
                <a:lnTo>
                  <a:pt x="11650265" y="82867"/>
                </a:lnTo>
                <a:lnTo>
                  <a:pt x="11664241" y="81089"/>
                </a:lnTo>
                <a:lnTo>
                  <a:pt x="11665585" y="71500"/>
                </a:lnTo>
                <a:lnTo>
                  <a:pt x="11682960" y="73501"/>
                </a:lnTo>
                <a:lnTo>
                  <a:pt x="11697335" y="66452"/>
                </a:lnTo>
                <a:lnTo>
                  <a:pt x="11709804" y="53927"/>
                </a:lnTo>
                <a:lnTo>
                  <a:pt x="11721465" y="39497"/>
                </a:lnTo>
                <a:lnTo>
                  <a:pt x="11728196" y="32766"/>
                </a:lnTo>
                <a:lnTo>
                  <a:pt x="11766804" y="0"/>
                </a:lnTo>
                <a:close/>
              </a:path>
            </a:pathLst>
          </a:custGeom>
          <a:solidFill>
            <a:srgbClr val="82766A">
              <a:alpha val="14901"/>
            </a:srgbClr>
          </a:solidFill>
        </p:spPr>
        <p:txBody>
          <a:bodyPr wrap="square" lIns="0" tIns="0" rIns="0" bIns="0" rtlCol="0"/>
          <a:lstStyle/>
          <a:p>
            <a:endParaRPr/>
          </a:p>
        </p:txBody>
      </p:sp>
      <p:sp>
        <p:nvSpPr>
          <p:cNvPr id="3" name="object 3"/>
          <p:cNvSpPr txBox="1">
            <a:spLocks noGrp="1"/>
          </p:cNvSpPr>
          <p:nvPr>
            <p:ph type="title"/>
          </p:nvPr>
        </p:nvSpPr>
        <p:spPr>
          <a:xfrm>
            <a:off x="1215948" y="948385"/>
            <a:ext cx="487934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Persuading</a:t>
            </a:r>
            <a:r>
              <a:rPr sz="3600" spc="-100" dirty="0">
                <a:solidFill>
                  <a:srgbClr val="000000"/>
                </a:solidFill>
              </a:rPr>
              <a:t> </a:t>
            </a:r>
            <a:r>
              <a:rPr sz="3600" dirty="0">
                <a:solidFill>
                  <a:srgbClr val="000000"/>
                </a:solidFill>
              </a:rPr>
              <a:t>researchers</a:t>
            </a:r>
            <a:endParaRPr sz="3600"/>
          </a:p>
        </p:txBody>
      </p:sp>
      <p:sp>
        <p:nvSpPr>
          <p:cNvPr id="4" name="object 4"/>
          <p:cNvSpPr txBox="1"/>
          <p:nvPr/>
        </p:nvSpPr>
        <p:spPr>
          <a:xfrm>
            <a:off x="1215948" y="2095906"/>
            <a:ext cx="4545330" cy="3092450"/>
          </a:xfrm>
          <a:prstGeom prst="rect">
            <a:avLst/>
          </a:prstGeom>
        </p:spPr>
        <p:txBody>
          <a:bodyPr vert="horz" wrap="square" lIns="0" tIns="96520" rIns="0" bIns="0" rtlCol="0">
            <a:spAutoFit/>
          </a:bodyPr>
          <a:lstStyle/>
          <a:p>
            <a:pPr marL="12700">
              <a:lnSpc>
                <a:spcPct val="100000"/>
              </a:lnSpc>
              <a:spcBef>
                <a:spcPts val="760"/>
              </a:spcBef>
            </a:pPr>
            <a:r>
              <a:rPr sz="2800" b="1" spc="-20" dirty="0">
                <a:latin typeface="Arial"/>
                <a:cs typeface="Arial"/>
              </a:rPr>
              <a:t>What’s</a:t>
            </a:r>
            <a:r>
              <a:rPr sz="2800" b="1" dirty="0">
                <a:latin typeface="Arial"/>
                <a:cs typeface="Arial"/>
              </a:rPr>
              <a:t> </a:t>
            </a:r>
            <a:r>
              <a:rPr sz="2800" b="1" spc="-5" dirty="0">
                <a:latin typeface="Arial"/>
                <a:cs typeface="Arial"/>
              </a:rPr>
              <a:t>in</a:t>
            </a:r>
            <a:r>
              <a:rPr sz="2800" b="1" spc="-20" dirty="0">
                <a:latin typeface="Arial"/>
                <a:cs typeface="Arial"/>
              </a:rPr>
              <a:t> </a:t>
            </a:r>
            <a:r>
              <a:rPr sz="2800" b="1" spc="-5" dirty="0">
                <a:latin typeface="Arial"/>
                <a:cs typeface="Arial"/>
              </a:rPr>
              <a:t>it for</a:t>
            </a:r>
            <a:r>
              <a:rPr sz="2800" b="1" spc="-15" dirty="0">
                <a:latin typeface="Arial"/>
                <a:cs typeface="Arial"/>
              </a:rPr>
              <a:t> </a:t>
            </a:r>
            <a:r>
              <a:rPr sz="2800" b="1" spc="-5" dirty="0">
                <a:latin typeface="Arial"/>
                <a:cs typeface="Arial"/>
              </a:rPr>
              <a:t>them?</a:t>
            </a:r>
            <a:endParaRPr sz="2800">
              <a:latin typeface="Arial"/>
              <a:cs typeface="Arial"/>
            </a:endParaRPr>
          </a:p>
          <a:p>
            <a:pPr marL="240665" indent="-228600">
              <a:lnSpc>
                <a:spcPct val="100000"/>
              </a:lnSpc>
              <a:spcBef>
                <a:spcPts val="660"/>
              </a:spcBef>
              <a:buChar char="•"/>
              <a:tabLst>
                <a:tab pos="241300" algn="l"/>
              </a:tabLst>
            </a:pPr>
            <a:r>
              <a:rPr sz="2800" spc="-5" dirty="0">
                <a:latin typeface="Arial MT"/>
                <a:cs typeface="Arial MT"/>
              </a:rPr>
              <a:t>Storage</a:t>
            </a:r>
            <a:r>
              <a:rPr sz="2800" dirty="0">
                <a:latin typeface="Arial MT"/>
                <a:cs typeface="Arial MT"/>
              </a:rPr>
              <a:t> </a:t>
            </a:r>
            <a:r>
              <a:rPr sz="2800" spc="-5" dirty="0">
                <a:latin typeface="Arial MT"/>
                <a:cs typeface="Arial MT"/>
              </a:rPr>
              <a:t>space</a:t>
            </a:r>
            <a:r>
              <a:rPr sz="2800" spc="5" dirty="0">
                <a:latin typeface="Arial MT"/>
                <a:cs typeface="Arial MT"/>
              </a:rPr>
              <a:t> </a:t>
            </a:r>
            <a:r>
              <a:rPr sz="2800" spc="-5" dirty="0">
                <a:latin typeface="Arial MT"/>
                <a:cs typeface="Arial MT"/>
              </a:rPr>
              <a:t>100GB/user</a:t>
            </a:r>
            <a:endParaRPr sz="2800">
              <a:latin typeface="Arial MT"/>
              <a:cs typeface="Arial MT"/>
            </a:endParaRPr>
          </a:p>
          <a:p>
            <a:pPr marL="240665" indent="-228600">
              <a:lnSpc>
                <a:spcPct val="100000"/>
              </a:lnSpc>
              <a:spcBef>
                <a:spcPts val="670"/>
              </a:spcBef>
              <a:buChar char="•"/>
              <a:tabLst>
                <a:tab pos="241300" algn="l"/>
              </a:tabLst>
            </a:pPr>
            <a:r>
              <a:rPr sz="2800" dirty="0">
                <a:latin typeface="Arial MT"/>
                <a:cs typeface="Arial MT"/>
              </a:rPr>
              <a:t>Issue</a:t>
            </a:r>
            <a:r>
              <a:rPr sz="2800" spc="-30" dirty="0">
                <a:latin typeface="Arial MT"/>
                <a:cs typeface="Arial MT"/>
              </a:rPr>
              <a:t> </a:t>
            </a:r>
            <a:r>
              <a:rPr sz="2800" spc="-5" dirty="0">
                <a:latin typeface="Arial MT"/>
                <a:cs typeface="Arial MT"/>
              </a:rPr>
              <a:t>a</a:t>
            </a:r>
            <a:r>
              <a:rPr sz="2800" spc="-25" dirty="0">
                <a:latin typeface="Arial MT"/>
                <a:cs typeface="Arial MT"/>
              </a:rPr>
              <a:t> </a:t>
            </a:r>
            <a:r>
              <a:rPr sz="2800" spc="-5" dirty="0">
                <a:latin typeface="Arial MT"/>
                <a:cs typeface="Arial MT"/>
              </a:rPr>
              <a:t>DOI</a:t>
            </a:r>
            <a:endParaRPr sz="2800">
              <a:latin typeface="Arial MT"/>
              <a:cs typeface="Arial MT"/>
            </a:endParaRPr>
          </a:p>
          <a:p>
            <a:pPr marL="240665" indent="-228600">
              <a:lnSpc>
                <a:spcPct val="100000"/>
              </a:lnSpc>
              <a:spcBef>
                <a:spcPts val="665"/>
              </a:spcBef>
              <a:buChar char="•"/>
              <a:tabLst>
                <a:tab pos="241300" algn="l"/>
              </a:tabLst>
            </a:pPr>
            <a:r>
              <a:rPr sz="2800" spc="-45" dirty="0">
                <a:latin typeface="Arial MT"/>
                <a:cs typeface="Arial MT"/>
              </a:rPr>
              <a:t>FAIR</a:t>
            </a:r>
            <a:r>
              <a:rPr sz="2800" spc="-30" dirty="0">
                <a:latin typeface="Arial MT"/>
                <a:cs typeface="Arial MT"/>
              </a:rPr>
              <a:t> </a:t>
            </a:r>
            <a:r>
              <a:rPr sz="2800" spc="-5" dirty="0">
                <a:latin typeface="Arial MT"/>
                <a:cs typeface="Arial MT"/>
              </a:rPr>
              <a:t>data</a:t>
            </a:r>
            <a:endParaRPr sz="2800">
              <a:latin typeface="Arial MT"/>
              <a:cs typeface="Arial MT"/>
            </a:endParaRPr>
          </a:p>
          <a:p>
            <a:pPr marL="240665" indent="-228600">
              <a:lnSpc>
                <a:spcPct val="100000"/>
              </a:lnSpc>
              <a:spcBef>
                <a:spcPts val="660"/>
              </a:spcBef>
              <a:buChar char="•"/>
              <a:tabLst>
                <a:tab pos="241300" algn="l"/>
              </a:tabLst>
            </a:pPr>
            <a:r>
              <a:rPr sz="2800" dirty="0">
                <a:latin typeface="Arial MT"/>
                <a:cs typeface="Arial MT"/>
              </a:rPr>
              <a:t>Long-term</a:t>
            </a:r>
            <a:r>
              <a:rPr sz="2800" spc="-35" dirty="0">
                <a:latin typeface="Arial MT"/>
                <a:cs typeface="Arial MT"/>
              </a:rPr>
              <a:t> </a:t>
            </a:r>
            <a:r>
              <a:rPr sz="2800" dirty="0">
                <a:latin typeface="Arial MT"/>
                <a:cs typeface="Arial MT"/>
              </a:rPr>
              <a:t>persistence</a:t>
            </a:r>
            <a:endParaRPr sz="2800">
              <a:latin typeface="Arial MT"/>
              <a:cs typeface="Arial MT"/>
            </a:endParaRPr>
          </a:p>
          <a:p>
            <a:pPr marL="240665" indent="-228600">
              <a:lnSpc>
                <a:spcPct val="100000"/>
              </a:lnSpc>
              <a:spcBef>
                <a:spcPts val="675"/>
              </a:spcBef>
              <a:buChar char="•"/>
              <a:tabLst>
                <a:tab pos="241300" algn="l"/>
              </a:tabLst>
            </a:pPr>
            <a:r>
              <a:rPr sz="2800" spc="-5" dirty="0">
                <a:latin typeface="Arial MT"/>
                <a:cs typeface="Arial MT"/>
              </a:rPr>
              <a:t>Discoverability</a:t>
            </a:r>
            <a:endParaRPr sz="2800">
              <a:latin typeface="Arial MT"/>
              <a:cs typeface="Arial MT"/>
            </a:endParaRPr>
          </a:p>
        </p:txBody>
      </p:sp>
      <p:sp>
        <p:nvSpPr>
          <p:cNvPr id="5" name="object 5"/>
          <p:cNvSpPr/>
          <p:nvPr/>
        </p:nvSpPr>
        <p:spPr>
          <a:xfrm>
            <a:off x="5381244" y="6208776"/>
            <a:ext cx="6811009" cy="649605"/>
          </a:xfrm>
          <a:custGeom>
            <a:avLst/>
            <a:gdLst/>
            <a:ahLst/>
            <a:cxnLst/>
            <a:rect l="l" t="t" r="r" b="b"/>
            <a:pathLst>
              <a:path w="6811009" h="649604">
                <a:moveTo>
                  <a:pt x="6419214" y="0"/>
                </a:moveTo>
                <a:lnTo>
                  <a:pt x="6400784" y="4867"/>
                </a:lnTo>
                <a:lnTo>
                  <a:pt x="6394735" y="6153"/>
                </a:lnTo>
                <a:lnTo>
                  <a:pt x="6389782" y="6200"/>
                </a:lnTo>
                <a:lnTo>
                  <a:pt x="6374637" y="7353"/>
                </a:lnTo>
                <a:lnTo>
                  <a:pt x="6354659" y="8332"/>
                </a:lnTo>
                <a:lnTo>
                  <a:pt x="6335775" y="7666"/>
                </a:lnTo>
                <a:lnTo>
                  <a:pt x="6316416" y="8144"/>
                </a:lnTo>
                <a:lnTo>
                  <a:pt x="6295008" y="12560"/>
                </a:lnTo>
                <a:lnTo>
                  <a:pt x="6280894" y="12296"/>
                </a:lnTo>
                <a:lnTo>
                  <a:pt x="6272768" y="13315"/>
                </a:lnTo>
                <a:lnTo>
                  <a:pt x="6242978" y="22810"/>
                </a:lnTo>
                <a:lnTo>
                  <a:pt x="6227000" y="28522"/>
                </a:lnTo>
                <a:lnTo>
                  <a:pt x="6197473" y="39497"/>
                </a:lnTo>
                <a:lnTo>
                  <a:pt x="6179409" y="39626"/>
                </a:lnTo>
                <a:lnTo>
                  <a:pt x="6164405" y="38741"/>
                </a:lnTo>
                <a:lnTo>
                  <a:pt x="6152663" y="38361"/>
                </a:lnTo>
                <a:lnTo>
                  <a:pt x="6144386" y="40005"/>
                </a:lnTo>
                <a:lnTo>
                  <a:pt x="6122666" y="38879"/>
                </a:lnTo>
                <a:lnTo>
                  <a:pt x="6067555" y="34557"/>
                </a:lnTo>
                <a:lnTo>
                  <a:pt x="6046978" y="33604"/>
                </a:lnTo>
                <a:lnTo>
                  <a:pt x="6041560" y="33540"/>
                </a:lnTo>
                <a:lnTo>
                  <a:pt x="6035738" y="35406"/>
                </a:lnTo>
                <a:lnTo>
                  <a:pt x="6029725" y="38002"/>
                </a:lnTo>
                <a:lnTo>
                  <a:pt x="6023736" y="40132"/>
                </a:lnTo>
                <a:lnTo>
                  <a:pt x="6006724" y="43294"/>
                </a:lnTo>
                <a:lnTo>
                  <a:pt x="5987748" y="43711"/>
                </a:lnTo>
                <a:lnTo>
                  <a:pt x="5969462" y="43812"/>
                </a:lnTo>
                <a:lnTo>
                  <a:pt x="5949314" y="46736"/>
                </a:lnTo>
                <a:lnTo>
                  <a:pt x="5944488" y="46951"/>
                </a:lnTo>
                <a:lnTo>
                  <a:pt x="5939916" y="46850"/>
                </a:lnTo>
                <a:lnTo>
                  <a:pt x="5927471" y="45847"/>
                </a:lnTo>
                <a:lnTo>
                  <a:pt x="5924804" y="44107"/>
                </a:lnTo>
                <a:lnTo>
                  <a:pt x="5916803" y="44284"/>
                </a:lnTo>
                <a:lnTo>
                  <a:pt x="5906642" y="42837"/>
                </a:lnTo>
                <a:lnTo>
                  <a:pt x="5902579" y="42557"/>
                </a:lnTo>
                <a:lnTo>
                  <a:pt x="5897624" y="45999"/>
                </a:lnTo>
                <a:lnTo>
                  <a:pt x="5886561" y="46004"/>
                </a:lnTo>
                <a:lnTo>
                  <a:pt x="5876807" y="45749"/>
                </a:lnTo>
                <a:lnTo>
                  <a:pt x="5875782" y="48412"/>
                </a:lnTo>
                <a:lnTo>
                  <a:pt x="5841460" y="49730"/>
                </a:lnTo>
                <a:lnTo>
                  <a:pt x="5823954" y="49305"/>
                </a:lnTo>
                <a:lnTo>
                  <a:pt x="5806566" y="46189"/>
                </a:lnTo>
                <a:lnTo>
                  <a:pt x="5702554" y="53746"/>
                </a:lnTo>
                <a:lnTo>
                  <a:pt x="5671734" y="57833"/>
                </a:lnTo>
                <a:lnTo>
                  <a:pt x="5605809" y="67969"/>
                </a:lnTo>
                <a:lnTo>
                  <a:pt x="5576061" y="71742"/>
                </a:lnTo>
                <a:lnTo>
                  <a:pt x="5552156" y="73387"/>
                </a:lnTo>
                <a:lnTo>
                  <a:pt x="5529500" y="75730"/>
                </a:lnTo>
                <a:lnTo>
                  <a:pt x="5507106" y="77110"/>
                </a:lnTo>
                <a:lnTo>
                  <a:pt x="5483986" y="75869"/>
                </a:lnTo>
                <a:lnTo>
                  <a:pt x="5482208" y="77127"/>
                </a:lnTo>
                <a:lnTo>
                  <a:pt x="5479796" y="78155"/>
                </a:lnTo>
                <a:lnTo>
                  <a:pt x="5477129" y="79006"/>
                </a:lnTo>
                <a:lnTo>
                  <a:pt x="5468620" y="81038"/>
                </a:lnTo>
                <a:lnTo>
                  <a:pt x="5467350" y="80835"/>
                </a:lnTo>
                <a:lnTo>
                  <a:pt x="5454777" y="82969"/>
                </a:lnTo>
                <a:lnTo>
                  <a:pt x="5409564" y="89382"/>
                </a:lnTo>
                <a:lnTo>
                  <a:pt x="5407533" y="88480"/>
                </a:lnTo>
                <a:lnTo>
                  <a:pt x="5405501" y="88163"/>
                </a:lnTo>
                <a:lnTo>
                  <a:pt x="5402199" y="88430"/>
                </a:lnTo>
                <a:lnTo>
                  <a:pt x="5404231" y="83058"/>
                </a:lnTo>
                <a:lnTo>
                  <a:pt x="5399151" y="86690"/>
                </a:lnTo>
                <a:lnTo>
                  <a:pt x="5389626" y="87960"/>
                </a:lnTo>
                <a:lnTo>
                  <a:pt x="5386111" y="84262"/>
                </a:lnTo>
                <a:lnTo>
                  <a:pt x="5376846" y="83718"/>
                </a:lnTo>
                <a:lnTo>
                  <a:pt x="5366033" y="83973"/>
                </a:lnTo>
                <a:lnTo>
                  <a:pt x="5357876" y="82677"/>
                </a:lnTo>
                <a:lnTo>
                  <a:pt x="5343398" y="84823"/>
                </a:lnTo>
                <a:lnTo>
                  <a:pt x="5330952" y="86080"/>
                </a:lnTo>
                <a:lnTo>
                  <a:pt x="5329808" y="86004"/>
                </a:lnTo>
                <a:lnTo>
                  <a:pt x="5322697" y="86918"/>
                </a:lnTo>
                <a:lnTo>
                  <a:pt x="5310378" y="87528"/>
                </a:lnTo>
                <a:lnTo>
                  <a:pt x="5303789" y="84574"/>
                </a:lnTo>
                <a:lnTo>
                  <a:pt x="5299392" y="80773"/>
                </a:lnTo>
                <a:lnTo>
                  <a:pt x="5293375" y="78489"/>
                </a:lnTo>
                <a:lnTo>
                  <a:pt x="5281930" y="80086"/>
                </a:lnTo>
                <a:lnTo>
                  <a:pt x="5266126" y="78724"/>
                </a:lnTo>
                <a:lnTo>
                  <a:pt x="5252466" y="76757"/>
                </a:lnTo>
                <a:lnTo>
                  <a:pt x="5238710" y="75558"/>
                </a:lnTo>
                <a:lnTo>
                  <a:pt x="5222621" y="76504"/>
                </a:lnTo>
                <a:lnTo>
                  <a:pt x="5206908" y="75616"/>
                </a:lnTo>
                <a:lnTo>
                  <a:pt x="5192172" y="74502"/>
                </a:lnTo>
                <a:lnTo>
                  <a:pt x="5177865" y="73749"/>
                </a:lnTo>
                <a:lnTo>
                  <a:pt x="5163438" y="73939"/>
                </a:lnTo>
                <a:lnTo>
                  <a:pt x="5156961" y="71869"/>
                </a:lnTo>
                <a:lnTo>
                  <a:pt x="5150231" y="70916"/>
                </a:lnTo>
                <a:lnTo>
                  <a:pt x="5141722" y="73494"/>
                </a:lnTo>
                <a:lnTo>
                  <a:pt x="5129472" y="72015"/>
                </a:lnTo>
                <a:lnTo>
                  <a:pt x="5120973" y="70450"/>
                </a:lnTo>
                <a:lnTo>
                  <a:pt x="5113450" y="69680"/>
                </a:lnTo>
                <a:lnTo>
                  <a:pt x="5104130" y="70586"/>
                </a:lnTo>
                <a:lnTo>
                  <a:pt x="5070221" y="66840"/>
                </a:lnTo>
                <a:lnTo>
                  <a:pt x="5067808" y="66916"/>
                </a:lnTo>
                <a:lnTo>
                  <a:pt x="5065140" y="66611"/>
                </a:lnTo>
                <a:lnTo>
                  <a:pt x="5060569" y="66611"/>
                </a:lnTo>
                <a:lnTo>
                  <a:pt x="5011547" y="59588"/>
                </a:lnTo>
                <a:lnTo>
                  <a:pt x="4999561" y="60845"/>
                </a:lnTo>
                <a:lnTo>
                  <a:pt x="4997634" y="60445"/>
                </a:lnTo>
                <a:lnTo>
                  <a:pt x="4999862" y="57988"/>
                </a:lnTo>
                <a:lnTo>
                  <a:pt x="4996687" y="57962"/>
                </a:lnTo>
                <a:lnTo>
                  <a:pt x="4994909" y="57467"/>
                </a:lnTo>
                <a:lnTo>
                  <a:pt x="4993766" y="56400"/>
                </a:lnTo>
                <a:lnTo>
                  <a:pt x="4971287" y="57391"/>
                </a:lnTo>
                <a:lnTo>
                  <a:pt x="4968621" y="56908"/>
                </a:lnTo>
                <a:lnTo>
                  <a:pt x="4945887" y="58648"/>
                </a:lnTo>
                <a:lnTo>
                  <a:pt x="4943348" y="59601"/>
                </a:lnTo>
                <a:lnTo>
                  <a:pt x="4931283" y="59321"/>
                </a:lnTo>
                <a:lnTo>
                  <a:pt x="4921631" y="60553"/>
                </a:lnTo>
                <a:lnTo>
                  <a:pt x="4915408" y="61950"/>
                </a:lnTo>
                <a:lnTo>
                  <a:pt x="4912740" y="63017"/>
                </a:lnTo>
                <a:lnTo>
                  <a:pt x="4891881" y="59735"/>
                </a:lnTo>
                <a:lnTo>
                  <a:pt x="4869592" y="59089"/>
                </a:lnTo>
                <a:lnTo>
                  <a:pt x="4846304" y="59363"/>
                </a:lnTo>
                <a:lnTo>
                  <a:pt x="4822444" y="58839"/>
                </a:lnTo>
                <a:lnTo>
                  <a:pt x="4794136" y="61388"/>
                </a:lnTo>
                <a:lnTo>
                  <a:pt x="4738808" y="71546"/>
                </a:lnTo>
                <a:lnTo>
                  <a:pt x="4713858" y="73431"/>
                </a:lnTo>
                <a:lnTo>
                  <a:pt x="4702575" y="71494"/>
                </a:lnTo>
                <a:lnTo>
                  <a:pt x="4686744" y="66700"/>
                </a:lnTo>
                <a:lnTo>
                  <a:pt x="4666817" y="61944"/>
                </a:lnTo>
                <a:lnTo>
                  <a:pt x="4643247" y="60121"/>
                </a:lnTo>
                <a:lnTo>
                  <a:pt x="4618339" y="62114"/>
                </a:lnTo>
                <a:lnTo>
                  <a:pt x="4597908" y="60556"/>
                </a:lnTo>
                <a:lnTo>
                  <a:pt x="4577095" y="58232"/>
                </a:lnTo>
                <a:lnTo>
                  <a:pt x="4551045" y="57924"/>
                </a:lnTo>
                <a:lnTo>
                  <a:pt x="4542303" y="54145"/>
                </a:lnTo>
                <a:lnTo>
                  <a:pt x="4537598" y="54017"/>
                </a:lnTo>
                <a:lnTo>
                  <a:pt x="4532060" y="55097"/>
                </a:lnTo>
                <a:lnTo>
                  <a:pt x="4510581" y="54925"/>
                </a:lnTo>
                <a:lnTo>
                  <a:pt x="4480559" y="55829"/>
                </a:lnTo>
                <a:lnTo>
                  <a:pt x="4478782" y="55333"/>
                </a:lnTo>
                <a:lnTo>
                  <a:pt x="4471161" y="54787"/>
                </a:lnTo>
                <a:lnTo>
                  <a:pt x="4470019" y="52844"/>
                </a:lnTo>
                <a:lnTo>
                  <a:pt x="4459097" y="50749"/>
                </a:lnTo>
                <a:lnTo>
                  <a:pt x="4454779" y="50241"/>
                </a:lnTo>
                <a:lnTo>
                  <a:pt x="4450080" y="50012"/>
                </a:lnTo>
                <a:lnTo>
                  <a:pt x="4428736" y="51081"/>
                </a:lnTo>
                <a:lnTo>
                  <a:pt x="4411376" y="49544"/>
                </a:lnTo>
                <a:lnTo>
                  <a:pt x="4393112" y="48257"/>
                </a:lnTo>
                <a:lnTo>
                  <a:pt x="4374514" y="49847"/>
                </a:lnTo>
                <a:lnTo>
                  <a:pt x="4367022" y="49593"/>
                </a:lnTo>
                <a:lnTo>
                  <a:pt x="4307585" y="46266"/>
                </a:lnTo>
                <a:lnTo>
                  <a:pt x="4258464" y="40269"/>
                </a:lnTo>
                <a:lnTo>
                  <a:pt x="4203699" y="37596"/>
                </a:lnTo>
                <a:lnTo>
                  <a:pt x="4147315" y="36873"/>
                </a:lnTo>
                <a:lnTo>
                  <a:pt x="4043638" y="36834"/>
                </a:lnTo>
                <a:lnTo>
                  <a:pt x="3995880" y="37917"/>
                </a:lnTo>
                <a:lnTo>
                  <a:pt x="3947479" y="40155"/>
                </a:lnTo>
                <a:lnTo>
                  <a:pt x="3895852" y="43726"/>
                </a:lnTo>
                <a:lnTo>
                  <a:pt x="3775455" y="58420"/>
                </a:lnTo>
                <a:lnTo>
                  <a:pt x="3751083" y="59654"/>
                </a:lnTo>
                <a:lnTo>
                  <a:pt x="3704054" y="57441"/>
                </a:lnTo>
                <a:lnTo>
                  <a:pt x="3682110" y="58432"/>
                </a:lnTo>
                <a:lnTo>
                  <a:pt x="3674024" y="68099"/>
                </a:lnTo>
                <a:lnTo>
                  <a:pt x="3659235" y="79309"/>
                </a:lnTo>
                <a:lnTo>
                  <a:pt x="3641945" y="87213"/>
                </a:lnTo>
                <a:lnTo>
                  <a:pt x="3626357" y="86956"/>
                </a:lnTo>
                <a:lnTo>
                  <a:pt x="3602674" y="89310"/>
                </a:lnTo>
                <a:lnTo>
                  <a:pt x="3580336" y="92321"/>
                </a:lnTo>
                <a:lnTo>
                  <a:pt x="3558117" y="94366"/>
                </a:lnTo>
                <a:lnTo>
                  <a:pt x="3534790" y="93827"/>
                </a:lnTo>
                <a:lnTo>
                  <a:pt x="3533139" y="95123"/>
                </a:lnTo>
                <a:lnTo>
                  <a:pt x="3510533" y="100190"/>
                </a:lnTo>
                <a:lnTo>
                  <a:pt x="3508248" y="100584"/>
                </a:lnTo>
                <a:lnTo>
                  <a:pt x="3506597" y="101765"/>
                </a:lnTo>
                <a:lnTo>
                  <a:pt x="3483355" y="105918"/>
                </a:lnTo>
                <a:lnTo>
                  <a:pt x="3476232" y="106791"/>
                </a:lnTo>
                <a:lnTo>
                  <a:pt x="3454907" y="108762"/>
                </a:lnTo>
                <a:lnTo>
                  <a:pt x="3456178" y="103339"/>
                </a:lnTo>
                <a:lnTo>
                  <a:pt x="3451605" y="107124"/>
                </a:lnTo>
                <a:lnTo>
                  <a:pt x="3442207" y="108673"/>
                </a:lnTo>
                <a:lnTo>
                  <a:pt x="3438110" y="105100"/>
                </a:lnTo>
                <a:lnTo>
                  <a:pt x="3428761" y="104835"/>
                </a:lnTo>
                <a:lnTo>
                  <a:pt x="3418008" y="105412"/>
                </a:lnTo>
                <a:lnTo>
                  <a:pt x="3409696" y="104368"/>
                </a:lnTo>
                <a:lnTo>
                  <a:pt x="3384041" y="121907"/>
                </a:lnTo>
                <a:lnTo>
                  <a:pt x="3354451" y="118872"/>
                </a:lnTo>
                <a:lnTo>
                  <a:pt x="3339369" y="119792"/>
                </a:lnTo>
                <a:lnTo>
                  <a:pt x="3329555" y="119011"/>
                </a:lnTo>
                <a:lnTo>
                  <a:pt x="3320669" y="115684"/>
                </a:lnTo>
                <a:lnTo>
                  <a:pt x="3308857" y="119926"/>
                </a:lnTo>
                <a:lnTo>
                  <a:pt x="3309238" y="111734"/>
                </a:lnTo>
                <a:lnTo>
                  <a:pt x="3296030" y="111010"/>
                </a:lnTo>
                <a:lnTo>
                  <a:pt x="3289300" y="114655"/>
                </a:lnTo>
                <a:lnTo>
                  <a:pt x="3281045" y="113538"/>
                </a:lnTo>
                <a:lnTo>
                  <a:pt x="3267231" y="115421"/>
                </a:lnTo>
                <a:lnTo>
                  <a:pt x="3252644" y="116427"/>
                </a:lnTo>
                <a:lnTo>
                  <a:pt x="3237271" y="117156"/>
                </a:lnTo>
                <a:lnTo>
                  <a:pt x="3221101" y="118211"/>
                </a:lnTo>
                <a:lnTo>
                  <a:pt x="3206434" y="120979"/>
                </a:lnTo>
                <a:lnTo>
                  <a:pt x="3191970" y="121513"/>
                </a:lnTo>
                <a:lnTo>
                  <a:pt x="3176863" y="121333"/>
                </a:lnTo>
                <a:lnTo>
                  <a:pt x="3160267" y="121958"/>
                </a:lnTo>
                <a:lnTo>
                  <a:pt x="3150615" y="124774"/>
                </a:lnTo>
                <a:lnTo>
                  <a:pt x="3142583" y="123399"/>
                </a:lnTo>
                <a:lnTo>
                  <a:pt x="3134693" y="120443"/>
                </a:lnTo>
                <a:lnTo>
                  <a:pt x="3125470" y="118516"/>
                </a:lnTo>
                <a:lnTo>
                  <a:pt x="3122040" y="118719"/>
                </a:lnTo>
                <a:lnTo>
                  <a:pt x="3114166" y="120535"/>
                </a:lnTo>
                <a:lnTo>
                  <a:pt x="3109467" y="121958"/>
                </a:lnTo>
                <a:lnTo>
                  <a:pt x="3106801" y="122237"/>
                </a:lnTo>
                <a:lnTo>
                  <a:pt x="3096005" y="124904"/>
                </a:lnTo>
                <a:lnTo>
                  <a:pt x="3083940" y="128587"/>
                </a:lnTo>
                <a:lnTo>
                  <a:pt x="3074864" y="128358"/>
                </a:lnTo>
                <a:lnTo>
                  <a:pt x="3064668" y="129867"/>
                </a:lnTo>
                <a:lnTo>
                  <a:pt x="3055187" y="130466"/>
                </a:lnTo>
                <a:lnTo>
                  <a:pt x="3048254" y="127508"/>
                </a:lnTo>
                <a:lnTo>
                  <a:pt x="3040126" y="129794"/>
                </a:lnTo>
                <a:lnTo>
                  <a:pt x="3038729" y="133731"/>
                </a:lnTo>
                <a:lnTo>
                  <a:pt x="3035554" y="128574"/>
                </a:lnTo>
                <a:lnTo>
                  <a:pt x="3032632" y="129197"/>
                </a:lnTo>
                <a:lnTo>
                  <a:pt x="3030347" y="129159"/>
                </a:lnTo>
                <a:lnTo>
                  <a:pt x="3027426" y="128574"/>
                </a:lnTo>
                <a:lnTo>
                  <a:pt x="3009646" y="133794"/>
                </a:lnTo>
                <a:lnTo>
                  <a:pt x="3006471" y="133959"/>
                </a:lnTo>
                <a:lnTo>
                  <a:pt x="2995803" y="138036"/>
                </a:lnTo>
                <a:lnTo>
                  <a:pt x="2989706" y="139788"/>
                </a:lnTo>
                <a:lnTo>
                  <a:pt x="2989072" y="141033"/>
                </a:lnTo>
                <a:lnTo>
                  <a:pt x="2987675" y="141960"/>
                </a:lnTo>
                <a:lnTo>
                  <a:pt x="2985134" y="142748"/>
                </a:lnTo>
                <a:lnTo>
                  <a:pt x="2979674" y="143230"/>
                </a:lnTo>
                <a:lnTo>
                  <a:pt x="2978150" y="143192"/>
                </a:lnTo>
                <a:lnTo>
                  <a:pt x="2971800" y="146062"/>
                </a:lnTo>
                <a:lnTo>
                  <a:pt x="2970022" y="147167"/>
                </a:lnTo>
                <a:lnTo>
                  <a:pt x="2968752" y="148374"/>
                </a:lnTo>
                <a:lnTo>
                  <a:pt x="2968116" y="149733"/>
                </a:lnTo>
                <a:lnTo>
                  <a:pt x="2944530" y="151343"/>
                </a:lnTo>
                <a:lnTo>
                  <a:pt x="2924111" y="155260"/>
                </a:lnTo>
                <a:lnTo>
                  <a:pt x="2904359" y="160087"/>
                </a:lnTo>
                <a:lnTo>
                  <a:pt x="2882773" y="164426"/>
                </a:lnTo>
                <a:lnTo>
                  <a:pt x="2862921" y="164363"/>
                </a:lnTo>
                <a:lnTo>
                  <a:pt x="2843022" y="170581"/>
                </a:lnTo>
                <a:lnTo>
                  <a:pt x="2828266" y="179659"/>
                </a:lnTo>
                <a:lnTo>
                  <a:pt x="2823845" y="188175"/>
                </a:lnTo>
                <a:lnTo>
                  <a:pt x="2810327" y="187681"/>
                </a:lnTo>
                <a:lnTo>
                  <a:pt x="2780196" y="200080"/>
                </a:lnTo>
                <a:lnTo>
                  <a:pt x="2777108" y="195872"/>
                </a:lnTo>
                <a:lnTo>
                  <a:pt x="2769356" y="197171"/>
                </a:lnTo>
                <a:lnTo>
                  <a:pt x="2761472" y="196997"/>
                </a:lnTo>
                <a:lnTo>
                  <a:pt x="2755659" y="195530"/>
                </a:lnTo>
                <a:lnTo>
                  <a:pt x="2754122" y="192951"/>
                </a:lnTo>
                <a:lnTo>
                  <a:pt x="2731954" y="200661"/>
                </a:lnTo>
                <a:lnTo>
                  <a:pt x="2702988" y="206265"/>
                </a:lnTo>
                <a:lnTo>
                  <a:pt x="2672379" y="211362"/>
                </a:lnTo>
                <a:lnTo>
                  <a:pt x="2645282" y="217551"/>
                </a:lnTo>
                <a:lnTo>
                  <a:pt x="2630931" y="215900"/>
                </a:lnTo>
                <a:lnTo>
                  <a:pt x="2628646" y="216192"/>
                </a:lnTo>
                <a:lnTo>
                  <a:pt x="2627122" y="217208"/>
                </a:lnTo>
                <a:lnTo>
                  <a:pt x="2615056" y="220941"/>
                </a:lnTo>
                <a:lnTo>
                  <a:pt x="2541015" y="219862"/>
                </a:lnTo>
                <a:lnTo>
                  <a:pt x="2483183" y="220216"/>
                </a:lnTo>
                <a:lnTo>
                  <a:pt x="2450736" y="222435"/>
                </a:lnTo>
                <a:lnTo>
                  <a:pt x="2411349" y="228790"/>
                </a:lnTo>
                <a:lnTo>
                  <a:pt x="2370285" y="237582"/>
                </a:lnTo>
                <a:lnTo>
                  <a:pt x="2321498" y="248975"/>
                </a:lnTo>
                <a:lnTo>
                  <a:pt x="2270979" y="262375"/>
                </a:lnTo>
                <a:lnTo>
                  <a:pt x="2224721" y="277185"/>
                </a:lnTo>
                <a:lnTo>
                  <a:pt x="2188717" y="292811"/>
                </a:lnTo>
                <a:lnTo>
                  <a:pt x="2170485" y="299771"/>
                </a:lnTo>
                <a:lnTo>
                  <a:pt x="2104207" y="315174"/>
                </a:lnTo>
                <a:lnTo>
                  <a:pt x="2085721" y="322224"/>
                </a:lnTo>
                <a:lnTo>
                  <a:pt x="2080220" y="321130"/>
                </a:lnTo>
                <a:lnTo>
                  <a:pt x="2061646" y="323129"/>
                </a:lnTo>
                <a:lnTo>
                  <a:pt x="2058288" y="321500"/>
                </a:lnTo>
                <a:lnTo>
                  <a:pt x="2050538" y="321727"/>
                </a:lnTo>
                <a:lnTo>
                  <a:pt x="2041608" y="325077"/>
                </a:lnTo>
                <a:lnTo>
                  <a:pt x="2034285" y="325526"/>
                </a:lnTo>
                <a:lnTo>
                  <a:pt x="2031110" y="326576"/>
                </a:lnTo>
                <a:lnTo>
                  <a:pt x="2037572" y="328901"/>
                </a:lnTo>
                <a:lnTo>
                  <a:pt x="2034539" y="330581"/>
                </a:lnTo>
                <a:lnTo>
                  <a:pt x="2027340" y="332940"/>
                </a:lnTo>
                <a:lnTo>
                  <a:pt x="2023808" y="335214"/>
                </a:lnTo>
                <a:lnTo>
                  <a:pt x="2018752" y="335915"/>
                </a:lnTo>
                <a:lnTo>
                  <a:pt x="2006980" y="333552"/>
                </a:lnTo>
                <a:lnTo>
                  <a:pt x="1998602" y="335944"/>
                </a:lnTo>
                <a:lnTo>
                  <a:pt x="1989867" y="336591"/>
                </a:lnTo>
                <a:lnTo>
                  <a:pt x="1979084" y="336728"/>
                </a:lnTo>
                <a:lnTo>
                  <a:pt x="1964562" y="337591"/>
                </a:lnTo>
                <a:lnTo>
                  <a:pt x="1959102" y="339420"/>
                </a:lnTo>
                <a:lnTo>
                  <a:pt x="1949957" y="336562"/>
                </a:lnTo>
                <a:lnTo>
                  <a:pt x="1945131" y="335521"/>
                </a:lnTo>
                <a:lnTo>
                  <a:pt x="1939798" y="335127"/>
                </a:lnTo>
                <a:lnTo>
                  <a:pt x="1933194" y="336257"/>
                </a:lnTo>
                <a:lnTo>
                  <a:pt x="1915824" y="341142"/>
                </a:lnTo>
                <a:lnTo>
                  <a:pt x="1908635" y="339732"/>
                </a:lnTo>
                <a:lnTo>
                  <a:pt x="1896135" y="338134"/>
                </a:lnTo>
                <a:lnTo>
                  <a:pt x="1862835" y="342455"/>
                </a:lnTo>
                <a:lnTo>
                  <a:pt x="1860169" y="344182"/>
                </a:lnTo>
                <a:lnTo>
                  <a:pt x="1850771" y="344195"/>
                </a:lnTo>
                <a:lnTo>
                  <a:pt x="1850008" y="342468"/>
                </a:lnTo>
                <a:lnTo>
                  <a:pt x="1846199" y="343598"/>
                </a:lnTo>
                <a:lnTo>
                  <a:pt x="1839086" y="348157"/>
                </a:lnTo>
                <a:lnTo>
                  <a:pt x="1835530" y="345744"/>
                </a:lnTo>
                <a:lnTo>
                  <a:pt x="1819481" y="348194"/>
                </a:lnTo>
                <a:lnTo>
                  <a:pt x="1804288" y="351282"/>
                </a:lnTo>
                <a:lnTo>
                  <a:pt x="1784984" y="356958"/>
                </a:lnTo>
                <a:lnTo>
                  <a:pt x="1778761" y="355473"/>
                </a:lnTo>
                <a:lnTo>
                  <a:pt x="1774825" y="354838"/>
                </a:lnTo>
                <a:lnTo>
                  <a:pt x="1770506" y="354698"/>
                </a:lnTo>
                <a:lnTo>
                  <a:pt x="1765680" y="355714"/>
                </a:lnTo>
                <a:lnTo>
                  <a:pt x="1753310" y="359796"/>
                </a:lnTo>
                <a:lnTo>
                  <a:pt x="1747393" y="358951"/>
                </a:lnTo>
                <a:lnTo>
                  <a:pt x="1737284" y="358112"/>
                </a:lnTo>
                <a:lnTo>
                  <a:pt x="1712340" y="362216"/>
                </a:lnTo>
                <a:lnTo>
                  <a:pt x="1704774" y="361738"/>
                </a:lnTo>
                <a:lnTo>
                  <a:pt x="1699244" y="359144"/>
                </a:lnTo>
                <a:lnTo>
                  <a:pt x="1694070" y="356324"/>
                </a:lnTo>
                <a:lnTo>
                  <a:pt x="1687576" y="355168"/>
                </a:lnTo>
                <a:lnTo>
                  <a:pt x="1676421" y="357101"/>
                </a:lnTo>
                <a:lnTo>
                  <a:pt x="1667017" y="359094"/>
                </a:lnTo>
                <a:lnTo>
                  <a:pt x="1658590" y="361488"/>
                </a:lnTo>
                <a:lnTo>
                  <a:pt x="1650364" y="364629"/>
                </a:lnTo>
                <a:lnTo>
                  <a:pt x="1639837" y="367608"/>
                </a:lnTo>
                <a:lnTo>
                  <a:pt x="1633870" y="373102"/>
                </a:lnTo>
                <a:lnTo>
                  <a:pt x="1631166" y="378751"/>
                </a:lnTo>
                <a:lnTo>
                  <a:pt x="1630045" y="383527"/>
                </a:lnTo>
                <a:lnTo>
                  <a:pt x="1624583" y="382676"/>
                </a:lnTo>
                <a:lnTo>
                  <a:pt x="1618996" y="382524"/>
                </a:lnTo>
                <a:lnTo>
                  <a:pt x="1614424" y="383819"/>
                </a:lnTo>
                <a:lnTo>
                  <a:pt x="1610232" y="385813"/>
                </a:lnTo>
                <a:lnTo>
                  <a:pt x="1595374" y="389966"/>
                </a:lnTo>
                <a:lnTo>
                  <a:pt x="1582165" y="392506"/>
                </a:lnTo>
                <a:lnTo>
                  <a:pt x="1570227" y="393192"/>
                </a:lnTo>
                <a:lnTo>
                  <a:pt x="1567370" y="396746"/>
                </a:lnTo>
                <a:lnTo>
                  <a:pt x="1559655" y="397754"/>
                </a:lnTo>
                <a:lnTo>
                  <a:pt x="1550654" y="397996"/>
                </a:lnTo>
                <a:lnTo>
                  <a:pt x="1543938" y="399249"/>
                </a:lnTo>
                <a:lnTo>
                  <a:pt x="1521110" y="405830"/>
                </a:lnTo>
                <a:lnTo>
                  <a:pt x="1508827" y="409088"/>
                </a:lnTo>
                <a:lnTo>
                  <a:pt x="1498473" y="410857"/>
                </a:lnTo>
                <a:lnTo>
                  <a:pt x="1494440" y="407867"/>
                </a:lnTo>
                <a:lnTo>
                  <a:pt x="1490122" y="405115"/>
                </a:lnTo>
                <a:lnTo>
                  <a:pt x="1483756" y="403647"/>
                </a:lnTo>
                <a:lnTo>
                  <a:pt x="1473580" y="404507"/>
                </a:lnTo>
                <a:lnTo>
                  <a:pt x="1467119" y="406397"/>
                </a:lnTo>
                <a:lnTo>
                  <a:pt x="1460563" y="409854"/>
                </a:lnTo>
                <a:lnTo>
                  <a:pt x="1454292" y="413558"/>
                </a:lnTo>
                <a:lnTo>
                  <a:pt x="1448688" y="416191"/>
                </a:lnTo>
                <a:lnTo>
                  <a:pt x="1424558" y="418680"/>
                </a:lnTo>
                <a:lnTo>
                  <a:pt x="1426209" y="421157"/>
                </a:lnTo>
                <a:lnTo>
                  <a:pt x="1419363" y="424073"/>
                </a:lnTo>
                <a:lnTo>
                  <a:pt x="1409255" y="428023"/>
                </a:lnTo>
                <a:lnTo>
                  <a:pt x="1388109" y="435622"/>
                </a:lnTo>
                <a:lnTo>
                  <a:pt x="1382061" y="439108"/>
                </a:lnTo>
                <a:lnTo>
                  <a:pt x="1358677" y="440626"/>
                </a:lnTo>
                <a:lnTo>
                  <a:pt x="1356486" y="443941"/>
                </a:lnTo>
                <a:lnTo>
                  <a:pt x="1344263" y="443884"/>
                </a:lnTo>
                <a:lnTo>
                  <a:pt x="1331944" y="446919"/>
                </a:lnTo>
                <a:lnTo>
                  <a:pt x="1318910" y="450992"/>
                </a:lnTo>
                <a:lnTo>
                  <a:pt x="1304544" y="454050"/>
                </a:lnTo>
                <a:lnTo>
                  <a:pt x="1303527" y="457860"/>
                </a:lnTo>
                <a:lnTo>
                  <a:pt x="1298702" y="458317"/>
                </a:lnTo>
                <a:lnTo>
                  <a:pt x="1289177" y="457631"/>
                </a:lnTo>
                <a:lnTo>
                  <a:pt x="1241262" y="469038"/>
                </a:lnTo>
                <a:lnTo>
                  <a:pt x="1198848" y="486203"/>
                </a:lnTo>
                <a:lnTo>
                  <a:pt x="1164768" y="499372"/>
                </a:lnTo>
                <a:lnTo>
                  <a:pt x="1123160" y="498516"/>
                </a:lnTo>
                <a:lnTo>
                  <a:pt x="1094485" y="496825"/>
                </a:lnTo>
                <a:lnTo>
                  <a:pt x="1062097" y="496222"/>
                </a:lnTo>
                <a:lnTo>
                  <a:pt x="1032255" y="499211"/>
                </a:lnTo>
                <a:lnTo>
                  <a:pt x="1013378" y="505023"/>
                </a:lnTo>
                <a:lnTo>
                  <a:pt x="980297" y="508422"/>
                </a:lnTo>
                <a:lnTo>
                  <a:pt x="945763" y="510502"/>
                </a:lnTo>
                <a:lnTo>
                  <a:pt x="922527" y="512356"/>
                </a:lnTo>
                <a:lnTo>
                  <a:pt x="917338" y="515549"/>
                </a:lnTo>
                <a:lnTo>
                  <a:pt x="906732" y="517680"/>
                </a:lnTo>
                <a:lnTo>
                  <a:pt x="897578" y="520148"/>
                </a:lnTo>
                <a:lnTo>
                  <a:pt x="896746" y="524353"/>
                </a:lnTo>
                <a:lnTo>
                  <a:pt x="895095" y="528017"/>
                </a:lnTo>
                <a:lnTo>
                  <a:pt x="886078" y="529003"/>
                </a:lnTo>
                <a:lnTo>
                  <a:pt x="880109" y="526569"/>
                </a:lnTo>
                <a:lnTo>
                  <a:pt x="867187" y="530061"/>
                </a:lnTo>
                <a:lnTo>
                  <a:pt x="860536" y="530778"/>
                </a:lnTo>
                <a:lnTo>
                  <a:pt x="851788" y="529451"/>
                </a:lnTo>
                <a:lnTo>
                  <a:pt x="842077" y="532789"/>
                </a:lnTo>
                <a:lnTo>
                  <a:pt x="833342" y="537319"/>
                </a:lnTo>
                <a:lnTo>
                  <a:pt x="824178" y="540252"/>
                </a:lnTo>
                <a:lnTo>
                  <a:pt x="813180" y="538800"/>
                </a:lnTo>
                <a:lnTo>
                  <a:pt x="801741" y="543074"/>
                </a:lnTo>
                <a:lnTo>
                  <a:pt x="779764" y="540254"/>
                </a:lnTo>
                <a:lnTo>
                  <a:pt x="753477" y="536004"/>
                </a:lnTo>
                <a:lnTo>
                  <a:pt x="729106" y="535988"/>
                </a:lnTo>
                <a:lnTo>
                  <a:pt x="691749" y="547466"/>
                </a:lnTo>
                <a:lnTo>
                  <a:pt x="653129" y="557589"/>
                </a:lnTo>
                <a:lnTo>
                  <a:pt x="620271" y="569035"/>
                </a:lnTo>
                <a:lnTo>
                  <a:pt x="600201" y="584484"/>
                </a:lnTo>
                <a:lnTo>
                  <a:pt x="561798" y="586085"/>
                </a:lnTo>
                <a:lnTo>
                  <a:pt x="528145" y="590565"/>
                </a:lnTo>
                <a:lnTo>
                  <a:pt x="497278" y="596152"/>
                </a:lnTo>
                <a:lnTo>
                  <a:pt x="467232" y="601078"/>
                </a:lnTo>
                <a:lnTo>
                  <a:pt x="454705" y="602810"/>
                </a:lnTo>
                <a:lnTo>
                  <a:pt x="442928" y="602786"/>
                </a:lnTo>
                <a:lnTo>
                  <a:pt x="432032" y="603498"/>
                </a:lnTo>
                <a:lnTo>
                  <a:pt x="422147" y="607438"/>
                </a:lnTo>
                <a:lnTo>
                  <a:pt x="385956" y="605294"/>
                </a:lnTo>
                <a:lnTo>
                  <a:pt x="339598" y="599250"/>
                </a:lnTo>
                <a:lnTo>
                  <a:pt x="292096" y="593567"/>
                </a:lnTo>
                <a:lnTo>
                  <a:pt x="252475" y="592507"/>
                </a:lnTo>
                <a:lnTo>
                  <a:pt x="236241" y="599792"/>
                </a:lnTo>
                <a:lnTo>
                  <a:pt x="216233" y="605538"/>
                </a:lnTo>
                <a:lnTo>
                  <a:pt x="196629" y="611808"/>
                </a:lnTo>
                <a:lnTo>
                  <a:pt x="181609" y="620669"/>
                </a:lnTo>
                <a:lnTo>
                  <a:pt x="172731" y="618535"/>
                </a:lnTo>
                <a:lnTo>
                  <a:pt x="160686" y="616558"/>
                </a:lnTo>
                <a:lnTo>
                  <a:pt x="148498" y="615386"/>
                </a:lnTo>
                <a:lnTo>
                  <a:pt x="139191" y="615666"/>
                </a:lnTo>
                <a:lnTo>
                  <a:pt x="128188" y="613827"/>
                </a:lnTo>
                <a:lnTo>
                  <a:pt x="113458" y="614685"/>
                </a:lnTo>
                <a:lnTo>
                  <a:pt x="98704" y="616054"/>
                </a:lnTo>
                <a:lnTo>
                  <a:pt x="87629" y="615748"/>
                </a:lnTo>
                <a:lnTo>
                  <a:pt x="32123" y="636275"/>
                </a:lnTo>
                <a:lnTo>
                  <a:pt x="6095" y="646288"/>
                </a:lnTo>
                <a:lnTo>
                  <a:pt x="0" y="649223"/>
                </a:lnTo>
                <a:lnTo>
                  <a:pt x="6810756" y="649223"/>
                </a:lnTo>
                <a:lnTo>
                  <a:pt x="6810756" y="18897"/>
                </a:lnTo>
                <a:lnTo>
                  <a:pt x="6753240" y="13385"/>
                </a:lnTo>
                <a:lnTo>
                  <a:pt x="6738111" y="12319"/>
                </a:lnTo>
                <a:lnTo>
                  <a:pt x="6720099" y="11723"/>
                </a:lnTo>
                <a:lnTo>
                  <a:pt x="6704218" y="10431"/>
                </a:lnTo>
                <a:lnTo>
                  <a:pt x="6688552" y="9899"/>
                </a:lnTo>
                <a:lnTo>
                  <a:pt x="6671183" y="11582"/>
                </a:lnTo>
                <a:lnTo>
                  <a:pt x="6653373" y="11454"/>
                </a:lnTo>
                <a:lnTo>
                  <a:pt x="6636623" y="11053"/>
                </a:lnTo>
                <a:lnTo>
                  <a:pt x="6620515" y="10984"/>
                </a:lnTo>
                <a:lnTo>
                  <a:pt x="6604634" y="11849"/>
                </a:lnTo>
                <a:lnTo>
                  <a:pt x="6596633" y="10121"/>
                </a:lnTo>
                <a:lnTo>
                  <a:pt x="6588759" y="9499"/>
                </a:lnTo>
                <a:lnTo>
                  <a:pt x="6580378" y="12433"/>
                </a:lnTo>
                <a:lnTo>
                  <a:pt x="6566281" y="11557"/>
                </a:lnTo>
                <a:lnTo>
                  <a:pt x="6556279" y="10415"/>
                </a:lnTo>
                <a:lnTo>
                  <a:pt x="6547659" y="10009"/>
                </a:lnTo>
                <a:lnTo>
                  <a:pt x="6537706" y="11341"/>
                </a:lnTo>
                <a:lnTo>
                  <a:pt x="6529196" y="7647"/>
                </a:lnTo>
                <a:lnTo>
                  <a:pt x="6523926" y="7726"/>
                </a:lnTo>
                <a:lnTo>
                  <a:pt x="6518560" y="9517"/>
                </a:lnTo>
                <a:lnTo>
                  <a:pt x="6509765" y="10960"/>
                </a:lnTo>
                <a:lnTo>
                  <a:pt x="6505336" y="12230"/>
                </a:lnTo>
                <a:lnTo>
                  <a:pt x="6507098" y="13844"/>
                </a:lnTo>
                <a:lnTo>
                  <a:pt x="6509051" y="15251"/>
                </a:lnTo>
                <a:lnTo>
                  <a:pt x="6505194" y="15900"/>
                </a:lnTo>
                <a:lnTo>
                  <a:pt x="6492787" y="13987"/>
                </a:lnTo>
                <a:lnTo>
                  <a:pt x="6463260" y="4793"/>
                </a:lnTo>
                <a:lnTo>
                  <a:pt x="6449567" y="2387"/>
                </a:lnTo>
                <a:lnTo>
                  <a:pt x="6442110" y="3230"/>
                </a:lnTo>
                <a:lnTo>
                  <a:pt x="6433343" y="2922"/>
                </a:lnTo>
                <a:lnTo>
                  <a:pt x="6425100" y="1750"/>
                </a:lnTo>
                <a:lnTo>
                  <a:pt x="6419214" y="0"/>
                </a:lnTo>
                <a:close/>
              </a:path>
            </a:pathLst>
          </a:custGeom>
          <a:solidFill>
            <a:srgbClr val="82766A">
              <a:alpha val="14901"/>
            </a:srgbClr>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754824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RDR</a:t>
            </a:r>
            <a:r>
              <a:rPr sz="3600" spc="-15" dirty="0">
                <a:solidFill>
                  <a:srgbClr val="000000"/>
                </a:solidFill>
              </a:rPr>
              <a:t> </a:t>
            </a:r>
            <a:r>
              <a:rPr sz="3600" dirty="0">
                <a:solidFill>
                  <a:srgbClr val="000000"/>
                </a:solidFill>
              </a:rPr>
              <a:t>vs.</a:t>
            </a:r>
            <a:r>
              <a:rPr sz="3600" spc="-5" dirty="0">
                <a:solidFill>
                  <a:srgbClr val="000000"/>
                </a:solidFill>
              </a:rPr>
              <a:t> </a:t>
            </a:r>
            <a:r>
              <a:rPr sz="3600" dirty="0">
                <a:solidFill>
                  <a:srgbClr val="000000"/>
                </a:solidFill>
              </a:rPr>
              <a:t>other</a:t>
            </a:r>
            <a:r>
              <a:rPr sz="3600" spc="-5" dirty="0">
                <a:solidFill>
                  <a:srgbClr val="000000"/>
                </a:solidFill>
              </a:rPr>
              <a:t> </a:t>
            </a:r>
            <a:r>
              <a:rPr sz="3600" dirty="0">
                <a:solidFill>
                  <a:srgbClr val="000000"/>
                </a:solidFill>
              </a:rPr>
              <a:t>data</a:t>
            </a:r>
            <a:r>
              <a:rPr sz="3600" spc="-20" dirty="0">
                <a:solidFill>
                  <a:srgbClr val="000000"/>
                </a:solidFill>
              </a:rPr>
              <a:t> </a:t>
            </a:r>
            <a:r>
              <a:rPr sz="3600" dirty="0">
                <a:solidFill>
                  <a:srgbClr val="000000"/>
                </a:solidFill>
              </a:rPr>
              <a:t>sharing</a:t>
            </a:r>
            <a:r>
              <a:rPr sz="3600" spc="-20" dirty="0">
                <a:solidFill>
                  <a:srgbClr val="000000"/>
                </a:solidFill>
              </a:rPr>
              <a:t> </a:t>
            </a:r>
            <a:r>
              <a:rPr sz="3600" spc="-5" dirty="0">
                <a:solidFill>
                  <a:srgbClr val="000000"/>
                </a:solidFill>
              </a:rPr>
              <a:t>platforms</a:t>
            </a:r>
            <a:endParaRPr sz="3600"/>
          </a:p>
        </p:txBody>
      </p:sp>
      <p:graphicFrame>
        <p:nvGraphicFramePr>
          <p:cNvPr id="3" name="object 3"/>
          <p:cNvGraphicFramePr>
            <a:graphicFrameLocks noGrp="1"/>
          </p:cNvGraphicFramePr>
          <p:nvPr/>
        </p:nvGraphicFramePr>
        <p:xfrm>
          <a:off x="831850" y="1684401"/>
          <a:ext cx="10534650" cy="4249420"/>
        </p:xfrm>
        <a:graphic>
          <a:graphicData uri="http://schemas.openxmlformats.org/drawingml/2006/table">
            <a:tbl>
              <a:tblPr firstRow="1" bandRow="1">
                <a:tableStyleId>{2D5ABB26-0587-4C30-8999-92F81FD0307C}</a:tableStyleId>
              </a:tblPr>
              <a:tblGrid>
                <a:gridCol w="2404110">
                  <a:extLst>
                    <a:ext uri="{9D8B030D-6E8A-4147-A177-3AD203B41FA5}">
                      <a16:colId xmlns:a16="http://schemas.microsoft.com/office/drawing/2014/main" val="20000"/>
                    </a:ext>
                  </a:extLst>
                </a:gridCol>
                <a:gridCol w="3471545">
                  <a:extLst>
                    <a:ext uri="{9D8B030D-6E8A-4147-A177-3AD203B41FA5}">
                      <a16:colId xmlns:a16="http://schemas.microsoft.com/office/drawing/2014/main" val="20001"/>
                    </a:ext>
                  </a:extLst>
                </a:gridCol>
                <a:gridCol w="4640579">
                  <a:extLst>
                    <a:ext uri="{9D8B030D-6E8A-4147-A177-3AD203B41FA5}">
                      <a16:colId xmlns:a16="http://schemas.microsoft.com/office/drawing/2014/main" val="20002"/>
                    </a:ext>
                  </a:extLst>
                </a:gridCol>
              </a:tblGrid>
              <a:tr h="396239">
                <a:tc>
                  <a:txBody>
                    <a:bodyPr/>
                    <a:lstStyle/>
                    <a:p>
                      <a:pPr>
                        <a:lnSpc>
                          <a:spcPct val="100000"/>
                        </a:lnSpc>
                      </a:pPr>
                      <a:endParaRPr sz="2100">
                        <a:latin typeface="Times New Roman"/>
                        <a:cs typeface="Times New Roman"/>
                      </a:endParaRPr>
                    </a:p>
                  </a:txBody>
                  <a:tcPr marL="0" marR="0" marT="0"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tcPr>
                </a:tc>
                <a:tc>
                  <a:txBody>
                    <a:bodyPr/>
                    <a:lstStyle/>
                    <a:p>
                      <a:pPr marL="91440">
                        <a:lnSpc>
                          <a:spcPct val="100000"/>
                        </a:lnSpc>
                        <a:spcBef>
                          <a:spcPts val="234"/>
                        </a:spcBef>
                      </a:pPr>
                      <a:r>
                        <a:rPr sz="2000" b="1" spc="-15" dirty="0">
                          <a:latin typeface="Calibri"/>
                          <a:cs typeface="Calibri"/>
                        </a:rPr>
                        <a:t>Storage</a:t>
                      </a:r>
                      <a:r>
                        <a:rPr sz="2000" b="1" spc="-20" dirty="0">
                          <a:latin typeface="Calibri"/>
                          <a:cs typeface="Calibri"/>
                        </a:rPr>
                        <a:t> </a:t>
                      </a:r>
                      <a:r>
                        <a:rPr sz="2000" b="1" spc="-5" dirty="0">
                          <a:latin typeface="Calibri"/>
                          <a:cs typeface="Calibri"/>
                        </a:rPr>
                        <a:t>capacity</a:t>
                      </a:r>
                      <a:endParaRPr sz="2000">
                        <a:latin typeface="Calibri"/>
                        <a:cs typeface="Calibri"/>
                      </a:endParaRPr>
                    </a:p>
                  </a:txBody>
                  <a:tcPr marL="0" marR="0" marT="29844"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tcPr>
                </a:tc>
                <a:tc>
                  <a:txBody>
                    <a:bodyPr/>
                    <a:lstStyle/>
                    <a:p>
                      <a:pPr marL="92075">
                        <a:lnSpc>
                          <a:spcPct val="100000"/>
                        </a:lnSpc>
                        <a:spcBef>
                          <a:spcPts val="234"/>
                        </a:spcBef>
                      </a:pPr>
                      <a:r>
                        <a:rPr sz="2000" b="1" spc="-5" dirty="0">
                          <a:latin typeface="Calibri"/>
                          <a:cs typeface="Calibri"/>
                        </a:rPr>
                        <a:t>Notes</a:t>
                      </a:r>
                      <a:endParaRPr sz="2000">
                        <a:latin typeface="Calibri"/>
                        <a:cs typeface="Calibri"/>
                      </a:endParaRPr>
                    </a:p>
                  </a:txBody>
                  <a:tcPr marL="0" marR="0" marT="29844" marB="0">
                    <a:lnL w="12700">
                      <a:solidFill>
                        <a:srgbClr val="A4A4A4"/>
                      </a:solidFill>
                      <a:prstDash val="solid"/>
                    </a:lnL>
                    <a:lnR w="12700">
                      <a:solidFill>
                        <a:srgbClr val="A4A4A4"/>
                      </a:solidFill>
                      <a:prstDash val="solid"/>
                    </a:lnR>
                    <a:lnT w="12700">
                      <a:solidFill>
                        <a:srgbClr val="A4A4A4"/>
                      </a:solidFill>
                      <a:prstDash val="solid"/>
                    </a:lnT>
                    <a:lnB w="28575">
                      <a:solidFill>
                        <a:srgbClr val="A4A4A4"/>
                      </a:solidFill>
                      <a:prstDash val="solid"/>
                    </a:lnB>
                  </a:tcPr>
                </a:tc>
                <a:extLst>
                  <a:ext uri="{0D108BD9-81ED-4DB2-BD59-A6C34878D82A}">
                    <a16:rowId xmlns:a16="http://schemas.microsoft.com/office/drawing/2014/main" val="10000"/>
                  </a:ext>
                </a:extLst>
              </a:tr>
              <a:tr h="1005839">
                <a:tc>
                  <a:txBody>
                    <a:bodyPr/>
                    <a:lstStyle/>
                    <a:p>
                      <a:pPr marL="91440">
                        <a:lnSpc>
                          <a:spcPct val="100000"/>
                        </a:lnSpc>
                        <a:spcBef>
                          <a:spcPts val="235"/>
                        </a:spcBef>
                      </a:pPr>
                      <a:r>
                        <a:rPr sz="2000" b="1" dirty="0">
                          <a:latin typeface="Calibri"/>
                          <a:cs typeface="Calibri"/>
                        </a:rPr>
                        <a:t>SMU</a:t>
                      </a:r>
                      <a:r>
                        <a:rPr sz="2000" b="1" spc="-45" dirty="0">
                          <a:latin typeface="Calibri"/>
                          <a:cs typeface="Calibri"/>
                        </a:rPr>
                        <a:t> </a:t>
                      </a:r>
                      <a:r>
                        <a:rPr sz="2000" b="1" dirty="0">
                          <a:latin typeface="Calibri"/>
                          <a:cs typeface="Calibri"/>
                        </a:rPr>
                        <a:t>RDR</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solidFill>
                      <a:srgbClr val="ECECEC"/>
                    </a:solidFill>
                  </a:tcPr>
                </a:tc>
                <a:tc>
                  <a:txBody>
                    <a:bodyPr/>
                    <a:lstStyle/>
                    <a:p>
                      <a:pPr marL="91440">
                        <a:lnSpc>
                          <a:spcPct val="100000"/>
                        </a:lnSpc>
                        <a:spcBef>
                          <a:spcPts val="235"/>
                        </a:spcBef>
                      </a:pPr>
                      <a:r>
                        <a:rPr sz="2000" dirty="0">
                          <a:latin typeface="Calibri"/>
                          <a:cs typeface="Calibri"/>
                        </a:rPr>
                        <a:t>100GB</a:t>
                      </a:r>
                      <a:r>
                        <a:rPr sz="2000" spc="-55" dirty="0">
                          <a:latin typeface="Calibri"/>
                          <a:cs typeface="Calibri"/>
                        </a:rPr>
                        <a:t> </a:t>
                      </a:r>
                      <a:r>
                        <a:rPr sz="2000" spc="-5" dirty="0">
                          <a:latin typeface="Calibri"/>
                          <a:cs typeface="Calibri"/>
                        </a:rPr>
                        <a:t>or</a:t>
                      </a:r>
                      <a:r>
                        <a:rPr sz="2000" spc="-20" dirty="0">
                          <a:latin typeface="Calibri"/>
                          <a:cs typeface="Calibri"/>
                        </a:rPr>
                        <a:t> </a:t>
                      </a:r>
                      <a:r>
                        <a:rPr sz="2000" spc="-10" dirty="0">
                          <a:latin typeface="Calibri"/>
                          <a:cs typeface="Calibri"/>
                        </a:rPr>
                        <a:t>more</a:t>
                      </a:r>
                      <a:endParaRPr sz="2000">
                        <a:latin typeface="Calibri"/>
                        <a:cs typeface="Calibri"/>
                      </a:endParaRPr>
                    </a:p>
                    <a:p>
                      <a:pPr marL="91440" marR="485775">
                        <a:lnSpc>
                          <a:spcPct val="100000"/>
                        </a:lnSpc>
                      </a:pPr>
                      <a:r>
                        <a:rPr sz="2000" dirty="0">
                          <a:latin typeface="Calibri"/>
                          <a:cs typeface="Calibri"/>
                        </a:rPr>
                        <a:t>Upload individual </a:t>
                      </a:r>
                      <a:r>
                        <a:rPr sz="2000" spc="-5" dirty="0">
                          <a:latin typeface="Calibri"/>
                          <a:cs typeface="Calibri"/>
                        </a:rPr>
                        <a:t>files up </a:t>
                      </a:r>
                      <a:r>
                        <a:rPr sz="2000" spc="-15" dirty="0">
                          <a:latin typeface="Calibri"/>
                          <a:cs typeface="Calibri"/>
                        </a:rPr>
                        <a:t>to </a:t>
                      </a:r>
                      <a:r>
                        <a:rPr sz="2000" spc="-440" dirty="0">
                          <a:latin typeface="Calibri"/>
                          <a:cs typeface="Calibri"/>
                        </a:rPr>
                        <a:t> </a:t>
                      </a:r>
                      <a:r>
                        <a:rPr sz="2000" dirty="0">
                          <a:latin typeface="Calibri"/>
                          <a:cs typeface="Calibri"/>
                        </a:rPr>
                        <a:t>5TB</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solidFill>
                      <a:srgbClr val="ECECEC"/>
                    </a:solidFill>
                  </a:tcPr>
                </a:tc>
                <a:tc>
                  <a:txBody>
                    <a:bodyPr/>
                    <a:lstStyle/>
                    <a:p>
                      <a:pPr marL="92075">
                        <a:lnSpc>
                          <a:spcPct val="100000"/>
                        </a:lnSpc>
                        <a:spcBef>
                          <a:spcPts val="235"/>
                        </a:spcBef>
                      </a:pPr>
                      <a:r>
                        <a:rPr sz="2000" dirty="0">
                          <a:latin typeface="Calibri"/>
                          <a:cs typeface="Calibri"/>
                        </a:rPr>
                        <a:t>API</a:t>
                      </a:r>
                      <a:r>
                        <a:rPr sz="2000" spc="-15" dirty="0">
                          <a:latin typeface="Calibri"/>
                          <a:cs typeface="Calibri"/>
                        </a:rPr>
                        <a:t> </a:t>
                      </a:r>
                      <a:r>
                        <a:rPr sz="2000" spc="-5" dirty="0">
                          <a:latin typeface="Calibri"/>
                          <a:cs typeface="Calibri"/>
                        </a:rPr>
                        <a:t>or</a:t>
                      </a:r>
                      <a:r>
                        <a:rPr sz="2000" spc="-10" dirty="0">
                          <a:latin typeface="Calibri"/>
                          <a:cs typeface="Calibri"/>
                        </a:rPr>
                        <a:t> </a:t>
                      </a:r>
                      <a:r>
                        <a:rPr sz="2000" spc="-5" dirty="0">
                          <a:latin typeface="Calibri"/>
                          <a:cs typeface="Calibri"/>
                        </a:rPr>
                        <a:t>FTP </a:t>
                      </a:r>
                      <a:r>
                        <a:rPr sz="2000" dirty="0">
                          <a:latin typeface="Calibri"/>
                          <a:cs typeface="Calibri"/>
                        </a:rPr>
                        <a:t>uploader</a:t>
                      </a:r>
                      <a:r>
                        <a:rPr sz="2000" spc="-20" dirty="0">
                          <a:latin typeface="Calibri"/>
                          <a:cs typeface="Calibri"/>
                        </a:rPr>
                        <a:t> </a:t>
                      </a:r>
                      <a:r>
                        <a:rPr sz="2000" spc="-15" dirty="0">
                          <a:latin typeface="Calibri"/>
                          <a:cs typeface="Calibri"/>
                        </a:rPr>
                        <a:t>for</a:t>
                      </a:r>
                      <a:r>
                        <a:rPr sz="2000" spc="-20" dirty="0">
                          <a:latin typeface="Calibri"/>
                          <a:cs typeface="Calibri"/>
                        </a:rPr>
                        <a:t> </a:t>
                      </a:r>
                      <a:r>
                        <a:rPr sz="2000" spc="-10" dirty="0">
                          <a:latin typeface="Calibri"/>
                          <a:cs typeface="Calibri"/>
                        </a:rPr>
                        <a:t>larger</a:t>
                      </a:r>
                      <a:r>
                        <a:rPr sz="2000" dirty="0">
                          <a:latin typeface="Calibri"/>
                          <a:cs typeface="Calibri"/>
                        </a:rPr>
                        <a:t> </a:t>
                      </a:r>
                      <a:r>
                        <a:rPr sz="2000" spc="-5" dirty="0">
                          <a:latin typeface="Calibri"/>
                          <a:cs typeface="Calibri"/>
                        </a:rPr>
                        <a:t>files</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28575">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1"/>
                  </a:ext>
                </a:extLst>
              </a:tr>
              <a:tr h="701040">
                <a:tc>
                  <a:txBody>
                    <a:bodyPr/>
                    <a:lstStyle/>
                    <a:p>
                      <a:pPr marL="91440">
                        <a:lnSpc>
                          <a:spcPct val="100000"/>
                        </a:lnSpc>
                        <a:spcBef>
                          <a:spcPts val="240"/>
                        </a:spcBef>
                      </a:pPr>
                      <a:r>
                        <a:rPr sz="2000" dirty="0">
                          <a:latin typeface="Calibri"/>
                          <a:cs typeface="Calibri"/>
                        </a:rPr>
                        <a:t>OSF</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91440" marR="895350">
                        <a:lnSpc>
                          <a:spcPct val="100000"/>
                        </a:lnSpc>
                        <a:spcBef>
                          <a:spcPts val="240"/>
                        </a:spcBef>
                      </a:pPr>
                      <a:r>
                        <a:rPr sz="2000" dirty="0">
                          <a:latin typeface="Calibri"/>
                          <a:cs typeface="Calibri"/>
                        </a:rPr>
                        <a:t>5GB </a:t>
                      </a:r>
                      <a:r>
                        <a:rPr sz="2000" spc="-15" dirty="0">
                          <a:latin typeface="Calibri"/>
                          <a:cs typeface="Calibri"/>
                        </a:rPr>
                        <a:t>for private </a:t>
                      </a:r>
                      <a:r>
                        <a:rPr sz="2000" spc="-10" dirty="0">
                          <a:latin typeface="Calibri"/>
                          <a:cs typeface="Calibri"/>
                        </a:rPr>
                        <a:t>projects </a:t>
                      </a:r>
                      <a:r>
                        <a:rPr sz="2000" spc="-440" dirty="0">
                          <a:latin typeface="Calibri"/>
                          <a:cs typeface="Calibri"/>
                        </a:rPr>
                        <a:t> </a:t>
                      </a:r>
                      <a:r>
                        <a:rPr sz="2000" dirty="0">
                          <a:latin typeface="Calibri"/>
                          <a:cs typeface="Calibri"/>
                        </a:rPr>
                        <a:t>50GB</a:t>
                      </a:r>
                      <a:r>
                        <a:rPr sz="2000" spc="-40" dirty="0">
                          <a:latin typeface="Calibri"/>
                          <a:cs typeface="Calibri"/>
                        </a:rPr>
                        <a:t> </a:t>
                      </a:r>
                      <a:r>
                        <a:rPr sz="2000" spc="-15" dirty="0">
                          <a:latin typeface="Calibri"/>
                          <a:cs typeface="Calibri"/>
                        </a:rPr>
                        <a:t>for</a:t>
                      </a:r>
                      <a:r>
                        <a:rPr sz="2000" spc="-25" dirty="0">
                          <a:latin typeface="Calibri"/>
                          <a:cs typeface="Calibri"/>
                        </a:rPr>
                        <a:t> </a:t>
                      </a:r>
                      <a:r>
                        <a:rPr sz="2000" spc="-5" dirty="0">
                          <a:latin typeface="Calibri"/>
                          <a:cs typeface="Calibri"/>
                        </a:rPr>
                        <a:t>public</a:t>
                      </a:r>
                      <a:r>
                        <a:rPr sz="2000" spc="-30" dirty="0">
                          <a:latin typeface="Calibri"/>
                          <a:cs typeface="Calibri"/>
                        </a:rPr>
                        <a:t> </a:t>
                      </a:r>
                      <a:r>
                        <a:rPr sz="2000" spc="-10" dirty="0">
                          <a:latin typeface="Calibri"/>
                          <a:cs typeface="Calibri"/>
                        </a:rPr>
                        <a:t>projects</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92075">
                        <a:lnSpc>
                          <a:spcPct val="100000"/>
                        </a:lnSpc>
                        <a:spcBef>
                          <a:spcPts val="240"/>
                        </a:spcBef>
                      </a:pPr>
                      <a:r>
                        <a:rPr sz="2000" dirty="0">
                          <a:latin typeface="Calibri"/>
                          <a:cs typeface="Calibri"/>
                        </a:rPr>
                        <a:t>Connect</a:t>
                      </a:r>
                      <a:r>
                        <a:rPr sz="2000" spc="-30" dirty="0">
                          <a:latin typeface="Calibri"/>
                          <a:cs typeface="Calibri"/>
                        </a:rPr>
                        <a:t> </a:t>
                      </a:r>
                      <a:r>
                        <a:rPr sz="2000" spc="-5" dirty="0">
                          <a:latin typeface="Calibri"/>
                          <a:cs typeface="Calibri"/>
                        </a:rPr>
                        <a:t>with </a:t>
                      </a:r>
                      <a:r>
                        <a:rPr sz="2000" dirty="0">
                          <a:latin typeface="Calibri"/>
                          <a:cs typeface="Calibri"/>
                        </a:rPr>
                        <a:t>RDR</a:t>
                      </a:r>
                      <a:r>
                        <a:rPr sz="2000" spc="-30" dirty="0">
                          <a:latin typeface="Calibri"/>
                          <a:cs typeface="Calibri"/>
                        </a:rPr>
                        <a:t> </a:t>
                      </a:r>
                      <a:r>
                        <a:rPr sz="2000" spc="-15" dirty="0">
                          <a:latin typeface="Calibri"/>
                          <a:cs typeface="Calibri"/>
                        </a:rPr>
                        <a:t>for</a:t>
                      </a:r>
                      <a:r>
                        <a:rPr sz="2000" spc="-20" dirty="0">
                          <a:latin typeface="Calibri"/>
                          <a:cs typeface="Calibri"/>
                        </a:rPr>
                        <a:t> </a:t>
                      </a:r>
                      <a:r>
                        <a:rPr sz="2000" spc="-10" dirty="0">
                          <a:latin typeface="Calibri"/>
                          <a:cs typeface="Calibri"/>
                        </a:rPr>
                        <a:t>more</a:t>
                      </a:r>
                      <a:r>
                        <a:rPr sz="2000" spc="-5" dirty="0">
                          <a:latin typeface="Calibri"/>
                          <a:cs typeface="Calibri"/>
                        </a:rPr>
                        <a:t> space</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2"/>
                  </a:ext>
                </a:extLst>
              </a:tr>
              <a:tr h="701040">
                <a:tc>
                  <a:txBody>
                    <a:bodyPr/>
                    <a:lstStyle/>
                    <a:p>
                      <a:pPr marL="91440">
                        <a:lnSpc>
                          <a:spcPct val="100000"/>
                        </a:lnSpc>
                        <a:spcBef>
                          <a:spcPts val="235"/>
                        </a:spcBef>
                      </a:pPr>
                      <a:r>
                        <a:rPr sz="2000" dirty="0">
                          <a:latin typeface="Calibri"/>
                          <a:cs typeface="Calibri"/>
                        </a:rPr>
                        <a:t>GitHub</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91440">
                        <a:lnSpc>
                          <a:spcPct val="100000"/>
                        </a:lnSpc>
                        <a:spcBef>
                          <a:spcPts val="235"/>
                        </a:spcBef>
                      </a:pPr>
                      <a:r>
                        <a:rPr sz="2000" dirty="0">
                          <a:latin typeface="Calibri"/>
                          <a:cs typeface="Calibri"/>
                        </a:rPr>
                        <a:t>2GB</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92075">
                        <a:lnSpc>
                          <a:spcPct val="100000"/>
                        </a:lnSpc>
                        <a:spcBef>
                          <a:spcPts val="235"/>
                        </a:spcBef>
                      </a:pPr>
                      <a:r>
                        <a:rPr sz="2000" dirty="0">
                          <a:latin typeface="Calibri"/>
                          <a:cs typeface="Calibri"/>
                        </a:rPr>
                        <a:t>Connect</a:t>
                      </a:r>
                      <a:r>
                        <a:rPr sz="2000" spc="-30" dirty="0">
                          <a:latin typeface="Calibri"/>
                          <a:cs typeface="Calibri"/>
                        </a:rPr>
                        <a:t> </a:t>
                      </a:r>
                      <a:r>
                        <a:rPr sz="2000" spc="-5" dirty="0">
                          <a:latin typeface="Calibri"/>
                          <a:cs typeface="Calibri"/>
                        </a:rPr>
                        <a:t>with </a:t>
                      </a:r>
                      <a:r>
                        <a:rPr sz="2000" dirty="0">
                          <a:latin typeface="Calibri"/>
                          <a:cs typeface="Calibri"/>
                        </a:rPr>
                        <a:t>RDR</a:t>
                      </a:r>
                      <a:r>
                        <a:rPr sz="2000" spc="-30" dirty="0">
                          <a:latin typeface="Calibri"/>
                          <a:cs typeface="Calibri"/>
                        </a:rPr>
                        <a:t> </a:t>
                      </a:r>
                      <a:r>
                        <a:rPr sz="2000" spc="-15" dirty="0">
                          <a:latin typeface="Calibri"/>
                          <a:cs typeface="Calibri"/>
                        </a:rPr>
                        <a:t>for</a:t>
                      </a:r>
                      <a:r>
                        <a:rPr sz="2000" spc="-20" dirty="0">
                          <a:latin typeface="Calibri"/>
                          <a:cs typeface="Calibri"/>
                        </a:rPr>
                        <a:t> </a:t>
                      </a:r>
                      <a:r>
                        <a:rPr sz="2000" spc="-10" dirty="0">
                          <a:latin typeface="Calibri"/>
                          <a:cs typeface="Calibri"/>
                        </a:rPr>
                        <a:t>more</a:t>
                      </a:r>
                      <a:r>
                        <a:rPr sz="2000" spc="-5" dirty="0">
                          <a:latin typeface="Calibri"/>
                          <a:cs typeface="Calibri"/>
                        </a:rPr>
                        <a:t> space</a:t>
                      </a:r>
                      <a:endParaRPr sz="2000">
                        <a:latin typeface="Calibri"/>
                        <a:cs typeface="Calibri"/>
                      </a:endParaRPr>
                    </a:p>
                    <a:p>
                      <a:pPr marL="92075">
                        <a:lnSpc>
                          <a:spcPct val="100000"/>
                        </a:lnSpc>
                      </a:pPr>
                      <a:r>
                        <a:rPr sz="2000" dirty="0">
                          <a:latin typeface="Calibri"/>
                          <a:cs typeface="Calibri"/>
                        </a:rPr>
                        <a:t>&amp;</a:t>
                      </a:r>
                      <a:r>
                        <a:rPr sz="2000" spc="-30" dirty="0">
                          <a:latin typeface="Calibri"/>
                          <a:cs typeface="Calibri"/>
                        </a:rPr>
                        <a:t> </a:t>
                      </a:r>
                      <a:r>
                        <a:rPr sz="2000" spc="-10" dirty="0">
                          <a:latin typeface="Calibri"/>
                          <a:cs typeface="Calibri"/>
                        </a:rPr>
                        <a:t>get</a:t>
                      </a:r>
                      <a:r>
                        <a:rPr sz="2000" spc="-25" dirty="0">
                          <a:latin typeface="Calibri"/>
                          <a:cs typeface="Calibri"/>
                        </a:rPr>
                        <a:t> </a:t>
                      </a:r>
                      <a:r>
                        <a:rPr sz="2000" dirty="0">
                          <a:latin typeface="Calibri"/>
                          <a:cs typeface="Calibri"/>
                        </a:rPr>
                        <a:t>a</a:t>
                      </a:r>
                      <a:r>
                        <a:rPr sz="2000" spc="-15" dirty="0">
                          <a:latin typeface="Calibri"/>
                          <a:cs typeface="Calibri"/>
                        </a:rPr>
                        <a:t> </a:t>
                      </a:r>
                      <a:r>
                        <a:rPr sz="2000" dirty="0">
                          <a:latin typeface="Calibri"/>
                          <a:cs typeface="Calibri"/>
                        </a:rPr>
                        <a:t>DOI</a:t>
                      </a:r>
                      <a:endParaRPr sz="2000">
                        <a:latin typeface="Calibri"/>
                        <a:cs typeface="Calibri"/>
                      </a:endParaRPr>
                    </a:p>
                  </a:txBody>
                  <a:tcPr marL="0" marR="0" marT="29845"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3"/>
                  </a:ext>
                </a:extLst>
              </a:tr>
              <a:tr h="396113">
                <a:tc>
                  <a:txBody>
                    <a:bodyPr/>
                    <a:lstStyle/>
                    <a:p>
                      <a:pPr marL="91440">
                        <a:lnSpc>
                          <a:spcPct val="100000"/>
                        </a:lnSpc>
                        <a:spcBef>
                          <a:spcPts val="240"/>
                        </a:spcBef>
                      </a:pPr>
                      <a:r>
                        <a:rPr sz="2000" spc="-5" dirty="0">
                          <a:latin typeface="Calibri"/>
                          <a:cs typeface="Calibri"/>
                        </a:rPr>
                        <a:t>Mendeley</a:t>
                      </a:r>
                      <a:r>
                        <a:rPr sz="2000" spc="-25" dirty="0">
                          <a:latin typeface="Calibri"/>
                          <a:cs typeface="Calibri"/>
                        </a:rPr>
                        <a:t> </a:t>
                      </a:r>
                      <a:r>
                        <a:rPr sz="2000" spc="-15" dirty="0">
                          <a:latin typeface="Calibri"/>
                          <a:cs typeface="Calibri"/>
                        </a:rPr>
                        <a:t>Data</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91440">
                        <a:lnSpc>
                          <a:spcPct val="100000"/>
                        </a:lnSpc>
                        <a:spcBef>
                          <a:spcPts val="240"/>
                        </a:spcBef>
                      </a:pPr>
                      <a:r>
                        <a:rPr sz="2000" dirty="0">
                          <a:latin typeface="Calibri"/>
                          <a:cs typeface="Calibri"/>
                        </a:rPr>
                        <a:t>10GB</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92075">
                        <a:lnSpc>
                          <a:spcPct val="100000"/>
                        </a:lnSpc>
                        <a:spcBef>
                          <a:spcPts val="240"/>
                        </a:spcBef>
                      </a:pPr>
                      <a:r>
                        <a:rPr sz="2000" spc="-5" dirty="0">
                          <a:latin typeface="Calibri"/>
                          <a:cs typeface="Calibri"/>
                        </a:rPr>
                        <a:t>Similar</a:t>
                      </a:r>
                      <a:r>
                        <a:rPr sz="2000" spc="-10" dirty="0">
                          <a:latin typeface="Calibri"/>
                          <a:cs typeface="Calibri"/>
                        </a:rPr>
                        <a:t> </a:t>
                      </a:r>
                      <a:r>
                        <a:rPr sz="2000" spc="-15" dirty="0">
                          <a:latin typeface="Calibri"/>
                          <a:cs typeface="Calibri"/>
                        </a:rPr>
                        <a:t>to</a:t>
                      </a:r>
                      <a:r>
                        <a:rPr sz="2000" spc="-10" dirty="0">
                          <a:latin typeface="Calibri"/>
                          <a:cs typeface="Calibri"/>
                        </a:rPr>
                        <a:t> </a:t>
                      </a:r>
                      <a:r>
                        <a:rPr sz="2000" dirty="0">
                          <a:latin typeface="Calibri"/>
                          <a:cs typeface="Calibri"/>
                        </a:rPr>
                        <a:t>RDR</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4"/>
                  </a:ext>
                </a:extLst>
              </a:tr>
              <a:tr h="396366">
                <a:tc>
                  <a:txBody>
                    <a:bodyPr/>
                    <a:lstStyle/>
                    <a:p>
                      <a:pPr marL="91440">
                        <a:lnSpc>
                          <a:spcPct val="100000"/>
                        </a:lnSpc>
                        <a:spcBef>
                          <a:spcPts val="240"/>
                        </a:spcBef>
                      </a:pPr>
                      <a:r>
                        <a:rPr sz="2000" spc="-5" dirty="0">
                          <a:latin typeface="Calibri"/>
                          <a:cs typeface="Calibri"/>
                        </a:rPr>
                        <a:t>Zenodo</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91440">
                        <a:lnSpc>
                          <a:spcPct val="100000"/>
                        </a:lnSpc>
                        <a:spcBef>
                          <a:spcPts val="240"/>
                        </a:spcBef>
                      </a:pPr>
                      <a:r>
                        <a:rPr sz="2000" dirty="0">
                          <a:latin typeface="Calibri"/>
                          <a:cs typeface="Calibri"/>
                        </a:rPr>
                        <a:t>50GB</a:t>
                      </a:r>
                      <a:r>
                        <a:rPr sz="2000" spc="-45" dirty="0">
                          <a:latin typeface="Calibri"/>
                          <a:cs typeface="Calibri"/>
                        </a:rPr>
                        <a:t> </a:t>
                      </a:r>
                      <a:r>
                        <a:rPr sz="2000" spc="-5" dirty="0">
                          <a:latin typeface="Calibri"/>
                          <a:cs typeface="Calibri"/>
                        </a:rPr>
                        <a:t>per</a:t>
                      </a:r>
                      <a:r>
                        <a:rPr sz="2000" spc="-25" dirty="0">
                          <a:latin typeface="Calibri"/>
                          <a:cs typeface="Calibri"/>
                        </a:rPr>
                        <a:t> </a:t>
                      </a:r>
                      <a:r>
                        <a:rPr sz="2000" spc="-10" dirty="0">
                          <a:latin typeface="Calibri"/>
                          <a:cs typeface="Calibri"/>
                        </a:rPr>
                        <a:t>dataset</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tc>
                  <a:txBody>
                    <a:bodyPr/>
                    <a:lstStyle/>
                    <a:p>
                      <a:pPr marL="92075">
                        <a:lnSpc>
                          <a:spcPct val="100000"/>
                        </a:lnSpc>
                        <a:spcBef>
                          <a:spcPts val="240"/>
                        </a:spcBef>
                      </a:pPr>
                      <a:r>
                        <a:rPr sz="2000" spc="-5" dirty="0">
                          <a:latin typeface="Calibri"/>
                          <a:cs typeface="Calibri"/>
                        </a:rPr>
                        <a:t>Similar</a:t>
                      </a:r>
                      <a:r>
                        <a:rPr sz="2000" spc="-10" dirty="0">
                          <a:latin typeface="Calibri"/>
                          <a:cs typeface="Calibri"/>
                        </a:rPr>
                        <a:t> </a:t>
                      </a:r>
                      <a:r>
                        <a:rPr sz="2000" spc="-15" dirty="0">
                          <a:latin typeface="Calibri"/>
                          <a:cs typeface="Calibri"/>
                        </a:rPr>
                        <a:t>to</a:t>
                      </a:r>
                      <a:r>
                        <a:rPr sz="2000" spc="-10" dirty="0">
                          <a:latin typeface="Calibri"/>
                          <a:cs typeface="Calibri"/>
                        </a:rPr>
                        <a:t> </a:t>
                      </a:r>
                      <a:r>
                        <a:rPr sz="2000" dirty="0">
                          <a:latin typeface="Calibri"/>
                          <a:cs typeface="Calibri"/>
                        </a:rPr>
                        <a:t>RDR</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CECEC"/>
                    </a:solidFill>
                  </a:tcPr>
                </a:tc>
                <a:extLst>
                  <a:ext uri="{0D108BD9-81ED-4DB2-BD59-A6C34878D82A}">
                    <a16:rowId xmlns:a16="http://schemas.microsoft.com/office/drawing/2014/main" val="10005"/>
                  </a:ext>
                </a:extLst>
              </a:tr>
              <a:tr h="640016">
                <a:tc>
                  <a:txBody>
                    <a:bodyPr/>
                    <a:lstStyle/>
                    <a:p>
                      <a:pPr marL="91440">
                        <a:lnSpc>
                          <a:spcPct val="100000"/>
                        </a:lnSpc>
                        <a:spcBef>
                          <a:spcPts val="240"/>
                        </a:spcBef>
                      </a:pPr>
                      <a:r>
                        <a:rPr sz="2000" spc="-5" dirty="0">
                          <a:latin typeface="Calibri"/>
                          <a:cs typeface="Calibri"/>
                        </a:rPr>
                        <a:t>Cloud</a:t>
                      </a:r>
                      <a:r>
                        <a:rPr sz="2000" spc="-45" dirty="0">
                          <a:latin typeface="Calibri"/>
                          <a:cs typeface="Calibri"/>
                        </a:rPr>
                        <a:t> </a:t>
                      </a:r>
                      <a:r>
                        <a:rPr sz="2000" spc="-10" dirty="0">
                          <a:latin typeface="Calibri"/>
                          <a:cs typeface="Calibri"/>
                        </a:rPr>
                        <a:t>Drives</a:t>
                      </a:r>
                      <a:endParaRPr sz="2000">
                        <a:latin typeface="Calibri"/>
                        <a:cs typeface="Calibri"/>
                      </a:endParaRPr>
                    </a:p>
                    <a:p>
                      <a:pPr marL="91440">
                        <a:lnSpc>
                          <a:spcPct val="100000"/>
                        </a:lnSpc>
                        <a:spcBef>
                          <a:spcPts val="30"/>
                        </a:spcBef>
                      </a:pPr>
                      <a:r>
                        <a:rPr sz="1600" spc="-5" dirty="0">
                          <a:latin typeface="Calibri"/>
                          <a:cs typeface="Calibri"/>
                        </a:rPr>
                        <a:t>(e.g. Google,</a:t>
                      </a:r>
                      <a:r>
                        <a:rPr sz="1600" spc="5" dirty="0">
                          <a:latin typeface="Calibri"/>
                          <a:cs typeface="Calibri"/>
                        </a:rPr>
                        <a:t> </a:t>
                      </a:r>
                      <a:r>
                        <a:rPr sz="1600" spc="-5" dirty="0">
                          <a:latin typeface="Calibri"/>
                          <a:cs typeface="Calibri"/>
                        </a:rPr>
                        <a:t>Baidu)</a:t>
                      </a:r>
                      <a:endParaRPr sz="16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tc>
                  <a:txBody>
                    <a:bodyPr/>
                    <a:lstStyle/>
                    <a:p>
                      <a:pPr marL="92075">
                        <a:lnSpc>
                          <a:spcPct val="100000"/>
                        </a:lnSpc>
                        <a:spcBef>
                          <a:spcPts val="240"/>
                        </a:spcBef>
                      </a:pPr>
                      <a:r>
                        <a:rPr sz="2000" dirty="0">
                          <a:latin typeface="Calibri"/>
                          <a:cs typeface="Calibri"/>
                        </a:rPr>
                        <a:t>Not</a:t>
                      </a:r>
                      <a:r>
                        <a:rPr sz="2000" spc="-35" dirty="0">
                          <a:latin typeface="Calibri"/>
                          <a:cs typeface="Calibri"/>
                        </a:rPr>
                        <a:t> </a:t>
                      </a:r>
                      <a:r>
                        <a:rPr sz="2000" spc="-5" dirty="0">
                          <a:latin typeface="Calibri"/>
                          <a:cs typeface="Calibri"/>
                        </a:rPr>
                        <a:t>recommended!</a:t>
                      </a:r>
                      <a:endParaRPr sz="2000">
                        <a:latin typeface="Calibri"/>
                        <a:cs typeface="Calibri"/>
                      </a:endParaRPr>
                    </a:p>
                  </a:txBody>
                  <a:tcPr marL="0" marR="0" marT="30480"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485521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Learnings</a:t>
            </a:r>
            <a:r>
              <a:rPr sz="3600" spc="-70" dirty="0">
                <a:solidFill>
                  <a:srgbClr val="000000"/>
                </a:solidFill>
              </a:rPr>
              <a:t> </a:t>
            </a:r>
            <a:r>
              <a:rPr sz="3600" dirty="0">
                <a:solidFill>
                  <a:srgbClr val="000000"/>
                </a:solidFill>
              </a:rPr>
              <a:t>&amp;</a:t>
            </a:r>
            <a:r>
              <a:rPr sz="3600" spc="-30" dirty="0">
                <a:solidFill>
                  <a:srgbClr val="000000"/>
                </a:solidFill>
              </a:rPr>
              <a:t> </a:t>
            </a:r>
            <a:r>
              <a:rPr sz="3600" dirty="0">
                <a:solidFill>
                  <a:srgbClr val="000000"/>
                </a:solidFill>
              </a:rPr>
              <a:t>Reflections</a:t>
            </a:r>
            <a:endParaRPr sz="3600"/>
          </a:p>
        </p:txBody>
      </p:sp>
      <p:sp>
        <p:nvSpPr>
          <p:cNvPr id="3" name="object 3"/>
          <p:cNvSpPr txBox="1"/>
          <p:nvPr/>
        </p:nvSpPr>
        <p:spPr>
          <a:xfrm>
            <a:off x="916939" y="1724198"/>
            <a:ext cx="10048240" cy="2306955"/>
          </a:xfrm>
          <a:prstGeom prst="rect">
            <a:avLst/>
          </a:prstGeom>
        </p:spPr>
        <p:txBody>
          <a:bodyPr vert="horz" wrap="square" lIns="0" tIns="102870" rIns="0" bIns="0" rtlCol="0">
            <a:spAutoFit/>
          </a:bodyPr>
          <a:lstStyle/>
          <a:p>
            <a:pPr marL="241300" indent="-228600">
              <a:lnSpc>
                <a:spcPct val="100000"/>
              </a:lnSpc>
              <a:spcBef>
                <a:spcPts val="810"/>
              </a:spcBef>
              <a:buChar char="•"/>
              <a:tabLst>
                <a:tab pos="241300" algn="l"/>
              </a:tabLst>
            </a:pPr>
            <a:r>
              <a:rPr sz="2400" spc="-5" dirty="0">
                <a:latin typeface="Arial MT"/>
                <a:cs typeface="Arial MT"/>
              </a:rPr>
              <a:t>RDM</a:t>
            </a:r>
            <a:r>
              <a:rPr sz="2400" spc="10" dirty="0">
                <a:latin typeface="Arial MT"/>
                <a:cs typeface="Arial MT"/>
              </a:rPr>
              <a:t> </a:t>
            </a:r>
            <a:r>
              <a:rPr sz="2400" dirty="0">
                <a:latin typeface="Arial MT"/>
                <a:cs typeface="Arial MT"/>
              </a:rPr>
              <a:t>needs</a:t>
            </a:r>
            <a:r>
              <a:rPr sz="2400" spc="30" dirty="0">
                <a:latin typeface="Arial MT"/>
                <a:cs typeface="Arial MT"/>
              </a:rPr>
              <a:t> </a:t>
            </a:r>
            <a:r>
              <a:rPr sz="2400" dirty="0">
                <a:latin typeface="Arial MT"/>
                <a:cs typeface="Arial MT"/>
              </a:rPr>
              <a:t>to</a:t>
            </a:r>
            <a:r>
              <a:rPr sz="2400" spc="-15" dirty="0">
                <a:latin typeface="Arial MT"/>
                <a:cs typeface="Arial MT"/>
              </a:rPr>
              <a:t> </a:t>
            </a:r>
            <a:r>
              <a:rPr sz="2400" dirty="0">
                <a:latin typeface="Arial MT"/>
                <a:cs typeface="Arial MT"/>
              </a:rPr>
              <a:t>be</a:t>
            </a:r>
            <a:r>
              <a:rPr sz="2400" spc="20" dirty="0">
                <a:latin typeface="Arial MT"/>
                <a:cs typeface="Arial MT"/>
              </a:rPr>
              <a:t> </a:t>
            </a:r>
            <a:r>
              <a:rPr sz="2400" dirty="0">
                <a:latin typeface="Arial MT"/>
                <a:cs typeface="Arial MT"/>
              </a:rPr>
              <a:t>a</a:t>
            </a:r>
            <a:r>
              <a:rPr sz="2400" spc="5" dirty="0">
                <a:latin typeface="Arial MT"/>
                <a:cs typeface="Arial MT"/>
              </a:rPr>
              <a:t> </a:t>
            </a:r>
            <a:r>
              <a:rPr sz="2400" dirty="0">
                <a:latin typeface="Arial MT"/>
                <a:cs typeface="Arial MT"/>
              </a:rPr>
              <a:t>strategic and</a:t>
            </a:r>
            <a:r>
              <a:rPr sz="2400" spc="10" dirty="0">
                <a:latin typeface="Arial MT"/>
                <a:cs typeface="Arial MT"/>
              </a:rPr>
              <a:t> </a:t>
            </a:r>
            <a:r>
              <a:rPr sz="2400" spc="-10" dirty="0">
                <a:latin typeface="Arial MT"/>
                <a:cs typeface="Arial MT"/>
              </a:rPr>
              <a:t>university-wide</a:t>
            </a:r>
            <a:r>
              <a:rPr sz="2400" spc="35" dirty="0">
                <a:latin typeface="Arial MT"/>
                <a:cs typeface="Arial MT"/>
              </a:rPr>
              <a:t> </a:t>
            </a:r>
            <a:r>
              <a:rPr sz="2400" spc="-5" dirty="0">
                <a:latin typeface="Arial MT"/>
                <a:cs typeface="Arial MT"/>
              </a:rPr>
              <a:t>initiative</a:t>
            </a:r>
            <a:endParaRPr sz="2400">
              <a:latin typeface="Arial MT"/>
              <a:cs typeface="Arial MT"/>
            </a:endParaRPr>
          </a:p>
          <a:p>
            <a:pPr marL="241300" indent="-228600">
              <a:lnSpc>
                <a:spcPct val="100000"/>
              </a:lnSpc>
              <a:spcBef>
                <a:spcPts val="715"/>
              </a:spcBef>
              <a:buChar char="•"/>
              <a:tabLst>
                <a:tab pos="241300" algn="l"/>
              </a:tabLst>
            </a:pPr>
            <a:r>
              <a:rPr sz="2400" spc="-5" dirty="0">
                <a:latin typeface="Arial MT"/>
                <a:cs typeface="Arial MT"/>
              </a:rPr>
              <a:t>Collaboration</a:t>
            </a:r>
            <a:r>
              <a:rPr sz="2400" spc="55" dirty="0">
                <a:latin typeface="Arial MT"/>
                <a:cs typeface="Arial MT"/>
              </a:rPr>
              <a:t> </a:t>
            </a:r>
            <a:r>
              <a:rPr sz="2400" dirty="0">
                <a:latin typeface="Arial MT"/>
                <a:cs typeface="Arial MT"/>
              </a:rPr>
              <a:t>&amp;</a:t>
            </a:r>
            <a:r>
              <a:rPr sz="2400" spc="15" dirty="0">
                <a:latin typeface="Arial MT"/>
                <a:cs typeface="Arial MT"/>
              </a:rPr>
              <a:t> </a:t>
            </a:r>
            <a:r>
              <a:rPr sz="2400" spc="-5" dirty="0">
                <a:latin typeface="Arial MT"/>
                <a:cs typeface="Arial MT"/>
              </a:rPr>
              <a:t>stakeholder</a:t>
            </a:r>
            <a:r>
              <a:rPr sz="2400" spc="45" dirty="0">
                <a:latin typeface="Arial MT"/>
                <a:cs typeface="Arial MT"/>
              </a:rPr>
              <a:t> </a:t>
            </a:r>
            <a:r>
              <a:rPr sz="2400" spc="-5" dirty="0">
                <a:latin typeface="Arial MT"/>
                <a:cs typeface="Arial MT"/>
              </a:rPr>
              <a:t>engagement</a:t>
            </a:r>
            <a:endParaRPr sz="2400">
              <a:latin typeface="Arial MT"/>
              <a:cs typeface="Arial MT"/>
            </a:endParaRPr>
          </a:p>
          <a:p>
            <a:pPr marL="241300" indent="-228600">
              <a:lnSpc>
                <a:spcPct val="100000"/>
              </a:lnSpc>
              <a:spcBef>
                <a:spcPts val="705"/>
              </a:spcBef>
              <a:buChar char="•"/>
              <a:tabLst>
                <a:tab pos="241300" algn="l"/>
              </a:tabLst>
            </a:pPr>
            <a:r>
              <a:rPr sz="2400" spc="-5" dirty="0">
                <a:latin typeface="Arial MT"/>
                <a:cs typeface="Arial MT"/>
              </a:rPr>
              <a:t>When</a:t>
            </a:r>
            <a:r>
              <a:rPr sz="2400" spc="20" dirty="0">
                <a:latin typeface="Arial MT"/>
                <a:cs typeface="Arial MT"/>
              </a:rPr>
              <a:t> </a:t>
            </a:r>
            <a:r>
              <a:rPr sz="2400" spc="-5" dirty="0">
                <a:latin typeface="Arial MT"/>
                <a:cs typeface="Arial MT"/>
              </a:rPr>
              <a:t>there</a:t>
            </a:r>
            <a:r>
              <a:rPr sz="2400" spc="20" dirty="0">
                <a:latin typeface="Arial MT"/>
                <a:cs typeface="Arial MT"/>
              </a:rPr>
              <a:t> </a:t>
            </a:r>
            <a:r>
              <a:rPr sz="2400" spc="-5" dirty="0">
                <a:latin typeface="Arial MT"/>
                <a:cs typeface="Arial MT"/>
              </a:rPr>
              <a:t>is</a:t>
            </a:r>
            <a:r>
              <a:rPr sz="2400" spc="20" dirty="0">
                <a:latin typeface="Arial MT"/>
                <a:cs typeface="Arial MT"/>
              </a:rPr>
              <a:t> </a:t>
            </a:r>
            <a:r>
              <a:rPr sz="2400" spc="-5" dirty="0">
                <a:latin typeface="Arial MT"/>
                <a:cs typeface="Arial MT"/>
              </a:rPr>
              <a:t>no</a:t>
            </a:r>
            <a:r>
              <a:rPr sz="2400" spc="20" dirty="0">
                <a:latin typeface="Arial MT"/>
                <a:cs typeface="Arial MT"/>
              </a:rPr>
              <a:t> </a:t>
            </a:r>
            <a:r>
              <a:rPr sz="2400" spc="-10" dirty="0">
                <a:latin typeface="Arial MT"/>
                <a:cs typeface="Arial MT"/>
              </a:rPr>
              <a:t>top-down</a:t>
            </a:r>
            <a:r>
              <a:rPr sz="2400" spc="20" dirty="0">
                <a:latin typeface="Arial MT"/>
                <a:cs typeface="Arial MT"/>
              </a:rPr>
              <a:t> </a:t>
            </a:r>
            <a:r>
              <a:rPr sz="2400" spc="-5" dirty="0">
                <a:latin typeface="Arial MT"/>
                <a:cs typeface="Arial MT"/>
              </a:rPr>
              <a:t>requirements,</a:t>
            </a:r>
            <a:r>
              <a:rPr sz="2400" spc="20" dirty="0">
                <a:latin typeface="Arial MT"/>
                <a:cs typeface="Arial MT"/>
              </a:rPr>
              <a:t> </a:t>
            </a:r>
            <a:r>
              <a:rPr sz="2400" spc="-5" dirty="0">
                <a:latin typeface="Arial MT"/>
                <a:cs typeface="Arial MT"/>
              </a:rPr>
              <a:t>the</a:t>
            </a:r>
            <a:r>
              <a:rPr sz="2400" spc="10" dirty="0">
                <a:latin typeface="Arial MT"/>
                <a:cs typeface="Arial MT"/>
              </a:rPr>
              <a:t> </a:t>
            </a:r>
            <a:r>
              <a:rPr sz="2400" spc="-5" dirty="0">
                <a:latin typeface="Arial MT"/>
                <a:cs typeface="Arial MT"/>
              </a:rPr>
              <a:t>service</a:t>
            </a:r>
            <a:r>
              <a:rPr sz="2400" spc="25" dirty="0">
                <a:latin typeface="Arial MT"/>
                <a:cs typeface="Arial MT"/>
              </a:rPr>
              <a:t> </a:t>
            </a:r>
            <a:r>
              <a:rPr sz="2400" dirty="0">
                <a:latin typeface="Arial MT"/>
                <a:cs typeface="Arial MT"/>
              </a:rPr>
              <a:t>must</a:t>
            </a:r>
            <a:r>
              <a:rPr sz="2400" spc="15" dirty="0">
                <a:latin typeface="Arial MT"/>
                <a:cs typeface="Arial MT"/>
              </a:rPr>
              <a:t> </a:t>
            </a:r>
            <a:r>
              <a:rPr sz="2400" spc="-5" dirty="0">
                <a:latin typeface="Arial MT"/>
                <a:cs typeface="Arial MT"/>
              </a:rPr>
              <a:t>provide</a:t>
            </a:r>
            <a:r>
              <a:rPr sz="2400" spc="20" dirty="0">
                <a:latin typeface="Arial MT"/>
                <a:cs typeface="Arial MT"/>
              </a:rPr>
              <a:t> </a:t>
            </a:r>
            <a:r>
              <a:rPr sz="2400" spc="-5" dirty="0">
                <a:latin typeface="Arial MT"/>
                <a:cs typeface="Arial MT"/>
              </a:rPr>
              <a:t>value</a:t>
            </a:r>
            <a:endParaRPr sz="2400">
              <a:latin typeface="Arial MT"/>
              <a:cs typeface="Arial MT"/>
            </a:endParaRPr>
          </a:p>
          <a:p>
            <a:pPr marL="241300" indent="-228600">
              <a:lnSpc>
                <a:spcPct val="100000"/>
              </a:lnSpc>
              <a:spcBef>
                <a:spcPts val="720"/>
              </a:spcBef>
              <a:buChar char="•"/>
              <a:tabLst>
                <a:tab pos="241300" algn="l"/>
              </a:tabLst>
            </a:pPr>
            <a:r>
              <a:rPr sz="2400" dirty="0">
                <a:latin typeface="Arial MT"/>
                <a:cs typeface="Arial MT"/>
              </a:rPr>
              <a:t>Get</a:t>
            </a:r>
            <a:r>
              <a:rPr sz="2400" spc="-15" dirty="0">
                <a:latin typeface="Arial MT"/>
                <a:cs typeface="Arial MT"/>
              </a:rPr>
              <a:t> </a:t>
            </a:r>
            <a:r>
              <a:rPr sz="2400" spc="-5" dirty="0">
                <a:latin typeface="Arial MT"/>
                <a:cs typeface="Arial MT"/>
              </a:rPr>
              <a:t>involved</a:t>
            </a:r>
            <a:r>
              <a:rPr sz="2400" spc="30" dirty="0">
                <a:latin typeface="Arial MT"/>
                <a:cs typeface="Arial MT"/>
              </a:rPr>
              <a:t> </a:t>
            </a:r>
            <a:r>
              <a:rPr sz="2400" dirty="0">
                <a:latin typeface="Arial MT"/>
                <a:cs typeface="Arial MT"/>
              </a:rPr>
              <a:t>in</a:t>
            </a:r>
            <a:r>
              <a:rPr sz="2400" spc="-5" dirty="0">
                <a:latin typeface="Arial MT"/>
                <a:cs typeface="Arial MT"/>
              </a:rPr>
              <a:t> </a:t>
            </a:r>
            <a:r>
              <a:rPr sz="2400" dirty="0">
                <a:latin typeface="Arial MT"/>
                <a:cs typeface="Arial MT"/>
              </a:rPr>
              <a:t>other areas of research</a:t>
            </a:r>
            <a:r>
              <a:rPr sz="2400" spc="5" dirty="0">
                <a:latin typeface="Arial MT"/>
                <a:cs typeface="Arial MT"/>
              </a:rPr>
              <a:t> </a:t>
            </a:r>
            <a:r>
              <a:rPr sz="2400" dirty="0">
                <a:latin typeface="Arial MT"/>
                <a:cs typeface="Arial MT"/>
              </a:rPr>
              <a:t>support</a:t>
            </a:r>
            <a:endParaRPr sz="2400">
              <a:latin typeface="Arial MT"/>
              <a:cs typeface="Arial MT"/>
            </a:endParaRPr>
          </a:p>
          <a:p>
            <a:pPr marL="241300" indent="-228600">
              <a:lnSpc>
                <a:spcPct val="100000"/>
              </a:lnSpc>
              <a:spcBef>
                <a:spcPts val="710"/>
              </a:spcBef>
              <a:buChar char="•"/>
              <a:tabLst>
                <a:tab pos="241300" algn="l"/>
              </a:tabLst>
            </a:pPr>
            <a:r>
              <a:rPr sz="2400" spc="-5" dirty="0">
                <a:latin typeface="Arial MT"/>
                <a:cs typeface="Arial MT"/>
              </a:rPr>
              <a:t>Engage,</a:t>
            </a:r>
            <a:r>
              <a:rPr sz="2400" dirty="0">
                <a:latin typeface="Arial MT"/>
                <a:cs typeface="Arial MT"/>
              </a:rPr>
              <a:t> communicate,</a:t>
            </a:r>
            <a:r>
              <a:rPr sz="2400" spc="-10" dirty="0">
                <a:latin typeface="Arial MT"/>
                <a:cs typeface="Arial MT"/>
              </a:rPr>
              <a:t> </a:t>
            </a:r>
            <a:r>
              <a:rPr sz="2400" dirty="0">
                <a:latin typeface="Arial MT"/>
                <a:cs typeface="Arial MT"/>
              </a:rPr>
              <a:t>persuade</a:t>
            </a:r>
            <a:endParaRPr sz="2400">
              <a:latin typeface="Arial MT"/>
              <a:cs typeface="Arial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34556" y="3040379"/>
            <a:ext cx="4258056" cy="3272028"/>
          </a:xfrm>
          <a:prstGeom prst="rect">
            <a:avLst/>
          </a:prstGeom>
        </p:spPr>
      </p:pic>
      <p:sp>
        <p:nvSpPr>
          <p:cNvPr id="3" name="object 3"/>
          <p:cNvSpPr txBox="1">
            <a:spLocks noGrp="1"/>
          </p:cNvSpPr>
          <p:nvPr>
            <p:ph type="title"/>
          </p:nvPr>
        </p:nvSpPr>
        <p:spPr>
          <a:xfrm>
            <a:off x="916939" y="701116"/>
            <a:ext cx="648017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Figshare</a:t>
            </a:r>
            <a:r>
              <a:rPr sz="3600" spc="-40" dirty="0">
                <a:solidFill>
                  <a:srgbClr val="000000"/>
                </a:solidFill>
              </a:rPr>
              <a:t> </a:t>
            </a:r>
            <a:r>
              <a:rPr sz="3600" dirty="0">
                <a:solidFill>
                  <a:srgbClr val="000000"/>
                </a:solidFill>
              </a:rPr>
              <a:t>as</a:t>
            </a:r>
            <a:r>
              <a:rPr sz="3600" spc="-20" dirty="0">
                <a:solidFill>
                  <a:srgbClr val="000000"/>
                </a:solidFill>
              </a:rPr>
              <a:t> </a:t>
            </a:r>
            <a:r>
              <a:rPr sz="3600" dirty="0">
                <a:solidFill>
                  <a:srgbClr val="000000"/>
                </a:solidFill>
              </a:rPr>
              <a:t>a</a:t>
            </a:r>
            <a:r>
              <a:rPr sz="3600" spc="-15" dirty="0">
                <a:solidFill>
                  <a:srgbClr val="000000"/>
                </a:solidFill>
              </a:rPr>
              <a:t> </a:t>
            </a:r>
            <a:r>
              <a:rPr sz="3600" dirty="0">
                <a:solidFill>
                  <a:srgbClr val="000000"/>
                </a:solidFill>
              </a:rPr>
              <a:t>paper</a:t>
            </a:r>
            <a:r>
              <a:rPr sz="3600" spc="-45" dirty="0">
                <a:solidFill>
                  <a:srgbClr val="000000"/>
                </a:solidFill>
              </a:rPr>
              <a:t> </a:t>
            </a:r>
            <a:r>
              <a:rPr sz="3600" dirty="0">
                <a:solidFill>
                  <a:srgbClr val="000000"/>
                </a:solidFill>
              </a:rPr>
              <a:t>repository?</a:t>
            </a:r>
            <a:endParaRPr sz="3600"/>
          </a:p>
        </p:txBody>
      </p:sp>
      <p:sp>
        <p:nvSpPr>
          <p:cNvPr id="4" name="object 4"/>
          <p:cNvSpPr txBox="1"/>
          <p:nvPr/>
        </p:nvSpPr>
        <p:spPr>
          <a:xfrm>
            <a:off x="916939" y="1724198"/>
            <a:ext cx="6962140" cy="937894"/>
          </a:xfrm>
          <a:prstGeom prst="rect">
            <a:avLst/>
          </a:prstGeom>
        </p:spPr>
        <p:txBody>
          <a:bodyPr vert="horz" wrap="square" lIns="0" tIns="102870" rIns="0" bIns="0" rtlCol="0">
            <a:spAutoFit/>
          </a:bodyPr>
          <a:lstStyle/>
          <a:p>
            <a:pPr marL="241300" indent="-228600">
              <a:lnSpc>
                <a:spcPct val="100000"/>
              </a:lnSpc>
              <a:spcBef>
                <a:spcPts val="810"/>
              </a:spcBef>
              <a:buChar char="•"/>
              <a:tabLst>
                <a:tab pos="241300" algn="l"/>
              </a:tabLst>
            </a:pPr>
            <a:r>
              <a:rPr sz="2400" dirty="0">
                <a:latin typeface="Arial MT"/>
                <a:cs typeface="Arial MT"/>
              </a:rPr>
              <a:t>2021</a:t>
            </a:r>
            <a:r>
              <a:rPr sz="2400" spc="10" dirty="0">
                <a:latin typeface="Arial MT"/>
                <a:cs typeface="Arial MT"/>
              </a:rPr>
              <a:t> </a:t>
            </a:r>
            <a:r>
              <a:rPr sz="2400" spc="-5" dirty="0">
                <a:latin typeface="Arial MT"/>
                <a:cs typeface="Arial MT"/>
              </a:rPr>
              <a:t>feasibility</a:t>
            </a:r>
            <a:r>
              <a:rPr sz="2400" spc="35" dirty="0">
                <a:latin typeface="Arial MT"/>
                <a:cs typeface="Arial MT"/>
              </a:rPr>
              <a:t> </a:t>
            </a:r>
            <a:r>
              <a:rPr sz="2400" dirty="0">
                <a:latin typeface="Arial MT"/>
                <a:cs typeface="Arial MT"/>
              </a:rPr>
              <a:t>study</a:t>
            </a:r>
            <a:r>
              <a:rPr sz="2400" spc="-30" dirty="0">
                <a:latin typeface="Arial MT"/>
                <a:cs typeface="Arial MT"/>
              </a:rPr>
              <a:t> </a:t>
            </a:r>
            <a:r>
              <a:rPr sz="2400" dirty="0">
                <a:latin typeface="Arial MT"/>
                <a:cs typeface="Arial MT"/>
              </a:rPr>
              <a:t>–</a:t>
            </a:r>
            <a:r>
              <a:rPr sz="2400" spc="-10" dirty="0">
                <a:latin typeface="Arial MT"/>
                <a:cs typeface="Arial MT"/>
              </a:rPr>
              <a:t> </a:t>
            </a:r>
            <a:r>
              <a:rPr sz="2400" spc="-5" dirty="0">
                <a:latin typeface="Arial MT"/>
                <a:cs typeface="Arial MT"/>
              </a:rPr>
              <a:t>use</a:t>
            </a:r>
            <a:r>
              <a:rPr sz="2400" spc="-10" dirty="0">
                <a:latin typeface="Arial MT"/>
                <a:cs typeface="Arial MT"/>
              </a:rPr>
              <a:t> </a:t>
            </a:r>
            <a:r>
              <a:rPr sz="2400" spc="-5" dirty="0">
                <a:latin typeface="Arial MT"/>
                <a:cs typeface="Arial MT"/>
              </a:rPr>
              <a:t>Figshare</a:t>
            </a:r>
            <a:r>
              <a:rPr sz="2400" spc="30" dirty="0">
                <a:latin typeface="Arial MT"/>
                <a:cs typeface="Arial MT"/>
              </a:rPr>
              <a:t> </a:t>
            </a:r>
            <a:r>
              <a:rPr sz="2400" spc="-5" dirty="0">
                <a:latin typeface="Arial MT"/>
                <a:cs typeface="Arial MT"/>
              </a:rPr>
              <a:t>as</a:t>
            </a:r>
            <a:r>
              <a:rPr sz="2400" spc="-10" dirty="0">
                <a:latin typeface="Arial MT"/>
                <a:cs typeface="Arial MT"/>
              </a:rPr>
              <a:t> </a:t>
            </a:r>
            <a:r>
              <a:rPr sz="2400" spc="-15" dirty="0">
                <a:latin typeface="Arial MT"/>
                <a:cs typeface="Arial MT"/>
              </a:rPr>
              <a:t>SMU’s</a:t>
            </a:r>
            <a:r>
              <a:rPr sz="2400" spc="25" dirty="0">
                <a:latin typeface="Arial MT"/>
                <a:cs typeface="Arial MT"/>
              </a:rPr>
              <a:t> </a:t>
            </a:r>
            <a:r>
              <a:rPr sz="2400" dirty="0">
                <a:latin typeface="Arial MT"/>
                <a:cs typeface="Arial MT"/>
              </a:rPr>
              <a:t>IR</a:t>
            </a:r>
            <a:endParaRPr sz="2400">
              <a:latin typeface="Arial MT"/>
              <a:cs typeface="Arial MT"/>
            </a:endParaRPr>
          </a:p>
          <a:p>
            <a:pPr marL="241300" indent="-228600">
              <a:lnSpc>
                <a:spcPct val="100000"/>
              </a:lnSpc>
              <a:spcBef>
                <a:spcPts val="715"/>
              </a:spcBef>
              <a:buChar char="•"/>
              <a:tabLst>
                <a:tab pos="241300" algn="l"/>
              </a:tabLst>
            </a:pPr>
            <a:r>
              <a:rPr sz="2400" dirty="0">
                <a:latin typeface="Arial MT"/>
                <a:cs typeface="Arial MT"/>
              </a:rPr>
              <a:t>Current</a:t>
            </a:r>
            <a:r>
              <a:rPr sz="2400" spc="-10" dirty="0">
                <a:latin typeface="Arial MT"/>
                <a:cs typeface="Arial MT"/>
              </a:rPr>
              <a:t> </a:t>
            </a:r>
            <a:r>
              <a:rPr sz="2400" spc="5" dirty="0">
                <a:latin typeface="Arial MT"/>
                <a:cs typeface="Arial MT"/>
              </a:rPr>
              <a:t>IR</a:t>
            </a:r>
            <a:r>
              <a:rPr sz="2400" spc="-20" dirty="0">
                <a:latin typeface="Arial MT"/>
                <a:cs typeface="Arial MT"/>
              </a:rPr>
              <a:t> </a:t>
            </a:r>
            <a:r>
              <a:rPr sz="2400" spc="-5" dirty="0">
                <a:latin typeface="Arial MT"/>
                <a:cs typeface="Arial MT"/>
              </a:rPr>
              <a:t>on Digital</a:t>
            </a:r>
            <a:r>
              <a:rPr sz="2400" spc="20" dirty="0">
                <a:latin typeface="Arial MT"/>
                <a:cs typeface="Arial MT"/>
              </a:rPr>
              <a:t> </a:t>
            </a:r>
            <a:r>
              <a:rPr sz="2400" dirty="0">
                <a:latin typeface="Arial MT"/>
                <a:cs typeface="Arial MT"/>
              </a:rPr>
              <a:t>Commons</a:t>
            </a:r>
            <a:endParaRPr sz="2400">
              <a:latin typeface="Arial MT"/>
              <a:cs typeface="Arial MT"/>
            </a:endParaRPr>
          </a:p>
        </p:txBody>
      </p:sp>
      <p:pic>
        <p:nvPicPr>
          <p:cNvPr id="5" name="object 5"/>
          <p:cNvPicPr/>
          <p:nvPr/>
        </p:nvPicPr>
        <p:blipFill>
          <a:blip r:embed="rId3" cstate="print"/>
          <a:stretch>
            <a:fillRect/>
          </a:stretch>
        </p:blipFill>
        <p:spPr>
          <a:xfrm>
            <a:off x="838200" y="3069335"/>
            <a:ext cx="4838700" cy="32430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2043" y="432816"/>
            <a:ext cx="11487912" cy="59923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429768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Results</a:t>
            </a:r>
            <a:r>
              <a:rPr sz="3600" spc="-60" dirty="0">
                <a:solidFill>
                  <a:srgbClr val="000000"/>
                </a:solidFill>
              </a:rPr>
              <a:t> </a:t>
            </a:r>
            <a:r>
              <a:rPr sz="3600" dirty="0">
                <a:solidFill>
                  <a:srgbClr val="000000"/>
                </a:solidFill>
              </a:rPr>
              <a:t>and</a:t>
            </a:r>
            <a:r>
              <a:rPr sz="3600" spc="-30" dirty="0">
                <a:solidFill>
                  <a:srgbClr val="000000"/>
                </a:solidFill>
              </a:rPr>
              <a:t> </a:t>
            </a:r>
            <a:r>
              <a:rPr sz="3600" dirty="0">
                <a:solidFill>
                  <a:srgbClr val="000000"/>
                </a:solidFill>
              </a:rPr>
              <a:t>Findings</a:t>
            </a:r>
            <a:endParaRPr sz="3600"/>
          </a:p>
        </p:txBody>
      </p:sp>
      <p:sp>
        <p:nvSpPr>
          <p:cNvPr id="3" name="object 3"/>
          <p:cNvSpPr txBox="1"/>
          <p:nvPr/>
        </p:nvSpPr>
        <p:spPr>
          <a:xfrm>
            <a:off x="916939" y="1710481"/>
            <a:ext cx="7947025" cy="1397000"/>
          </a:xfrm>
          <a:prstGeom prst="rect">
            <a:avLst/>
          </a:prstGeom>
        </p:spPr>
        <p:txBody>
          <a:bodyPr vert="horz" wrap="square" lIns="0" tIns="104775" rIns="0" bIns="0" rtlCol="0">
            <a:spAutoFit/>
          </a:bodyPr>
          <a:lstStyle/>
          <a:p>
            <a:pPr marL="241300" indent="-228600">
              <a:lnSpc>
                <a:spcPct val="100000"/>
              </a:lnSpc>
              <a:spcBef>
                <a:spcPts val="825"/>
              </a:spcBef>
              <a:buFont typeface="Arial MT"/>
              <a:buChar char="•"/>
              <a:tabLst>
                <a:tab pos="241300" algn="l"/>
              </a:tabLst>
            </a:pPr>
            <a:r>
              <a:rPr sz="2400" spc="-15" dirty="0">
                <a:latin typeface="Calibri"/>
                <a:cs typeface="Calibri"/>
              </a:rPr>
              <a:t>Difference</a:t>
            </a:r>
            <a:r>
              <a:rPr sz="2400" dirty="0">
                <a:latin typeface="Calibri"/>
                <a:cs typeface="Calibri"/>
              </a:rPr>
              <a:t> in</a:t>
            </a:r>
            <a:r>
              <a:rPr sz="2400" spc="-5" dirty="0">
                <a:latin typeface="Calibri"/>
                <a:cs typeface="Calibri"/>
              </a:rPr>
              <a:t> download</a:t>
            </a:r>
            <a:r>
              <a:rPr sz="2400" spc="10" dirty="0">
                <a:latin typeface="Calibri"/>
                <a:cs typeface="Calibri"/>
              </a:rPr>
              <a:t> </a:t>
            </a:r>
            <a:r>
              <a:rPr sz="2400" spc="-10" dirty="0">
                <a:latin typeface="Calibri"/>
                <a:cs typeface="Calibri"/>
              </a:rPr>
              <a:t>counts</a:t>
            </a:r>
            <a:r>
              <a:rPr sz="2400" dirty="0">
                <a:latin typeface="Calibri"/>
                <a:cs typeface="Calibri"/>
              </a:rPr>
              <a:t> is</a:t>
            </a:r>
            <a:r>
              <a:rPr sz="2400" spc="-85" dirty="0">
                <a:latin typeface="Calibri"/>
                <a:cs typeface="Calibri"/>
              </a:rPr>
              <a:t> </a:t>
            </a:r>
            <a:r>
              <a:rPr sz="2400" b="1" dirty="0">
                <a:latin typeface="Calibri"/>
                <a:cs typeface="Calibri"/>
              </a:rPr>
              <a:t>not</a:t>
            </a:r>
            <a:r>
              <a:rPr sz="2400" b="1" spc="-10" dirty="0">
                <a:latin typeface="Calibri"/>
                <a:cs typeface="Calibri"/>
              </a:rPr>
              <a:t> statistically</a:t>
            </a:r>
            <a:r>
              <a:rPr sz="2400" b="1" dirty="0">
                <a:latin typeface="Calibri"/>
                <a:cs typeface="Calibri"/>
              </a:rPr>
              <a:t> </a:t>
            </a:r>
            <a:r>
              <a:rPr sz="2400" b="1" spc="-5" dirty="0">
                <a:latin typeface="Calibri"/>
                <a:cs typeface="Calibri"/>
              </a:rPr>
              <a:t>significant</a:t>
            </a:r>
            <a:endParaRPr sz="2400">
              <a:latin typeface="Calibri"/>
              <a:cs typeface="Calibri"/>
            </a:endParaRPr>
          </a:p>
          <a:p>
            <a:pPr marL="241300" indent="-228600">
              <a:lnSpc>
                <a:spcPct val="100000"/>
              </a:lnSpc>
              <a:spcBef>
                <a:spcPts val="720"/>
              </a:spcBef>
              <a:buFont typeface="Arial MT"/>
              <a:buChar char="•"/>
              <a:tabLst>
                <a:tab pos="241300" algn="l"/>
              </a:tabLst>
            </a:pPr>
            <a:r>
              <a:rPr sz="2400" spc="-5" dirty="0">
                <a:latin typeface="Calibri"/>
                <a:cs typeface="Calibri"/>
              </a:rPr>
              <a:t>100% of</a:t>
            </a:r>
            <a:r>
              <a:rPr sz="2400" spc="-15" dirty="0">
                <a:latin typeface="Calibri"/>
                <a:cs typeface="Calibri"/>
              </a:rPr>
              <a:t> </a:t>
            </a:r>
            <a:r>
              <a:rPr sz="2400" dirty="0">
                <a:latin typeface="Calibri"/>
                <a:cs typeface="Calibri"/>
              </a:rPr>
              <a:t>InK</a:t>
            </a:r>
            <a:r>
              <a:rPr sz="2400" spc="-10" dirty="0">
                <a:latin typeface="Calibri"/>
                <a:cs typeface="Calibri"/>
              </a:rPr>
              <a:t> </a:t>
            </a:r>
            <a:r>
              <a:rPr sz="2400" spc="-15" dirty="0">
                <a:latin typeface="Calibri"/>
                <a:cs typeface="Calibri"/>
              </a:rPr>
              <a:t>records</a:t>
            </a:r>
            <a:r>
              <a:rPr sz="2400" dirty="0">
                <a:latin typeface="Calibri"/>
                <a:cs typeface="Calibri"/>
              </a:rPr>
              <a:t> </a:t>
            </a:r>
            <a:r>
              <a:rPr sz="2400" spc="-15" dirty="0">
                <a:latin typeface="Calibri"/>
                <a:cs typeface="Calibri"/>
              </a:rPr>
              <a:t>indexed</a:t>
            </a:r>
            <a:r>
              <a:rPr sz="2400" spc="-10" dirty="0">
                <a:latin typeface="Calibri"/>
                <a:cs typeface="Calibri"/>
              </a:rPr>
              <a:t> by</a:t>
            </a:r>
            <a:r>
              <a:rPr sz="2400" dirty="0">
                <a:latin typeface="Calibri"/>
                <a:cs typeface="Calibri"/>
              </a:rPr>
              <a:t> </a:t>
            </a:r>
            <a:r>
              <a:rPr sz="2400" spc="-5" dirty="0">
                <a:latin typeface="Calibri"/>
                <a:cs typeface="Calibri"/>
              </a:rPr>
              <a:t>Google</a:t>
            </a:r>
            <a:r>
              <a:rPr sz="2400" spc="-15" dirty="0">
                <a:latin typeface="Calibri"/>
                <a:cs typeface="Calibri"/>
              </a:rPr>
              <a:t> </a:t>
            </a:r>
            <a:r>
              <a:rPr sz="2400" spc="-5" dirty="0">
                <a:latin typeface="Calibri"/>
                <a:cs typeface="Calibri"/>
              </a:rPr>
              <a:t>Scholar</a:t>
            </a:r>
            <a:r>
              <a:rPr sz="2400" spc="-20" dirty="0">
                <a:latin typeface="Calibri"/>
                <a:cs typeface="Calibri"/>
              </a:rPr>
              <a:t> </a:t>
            </a:r>
            <a:r>
              <a:rPr sz="2400" spc="-10" dirty="0">
                <a:latin typeface="Calibri"/>
                <a:cs typeface="Calibri"/>
              </a:rPr>
              <a:t>vs.</a:t>
            </a:r>
            <a:r>
              <a:rPr sz="2400" spc="-5" dirty="0">
                <a:latin typeface="Calibri"/>
                <a:cs typeface="Calibri"/>
              </a:rPr>
              <a:t> 77%</a:t>
            </a:r>
            <a:r>
              <a:rPr sz="2400" spc="-15" dirty="0">
                <a:latin typeface="Calibri"/>
                <a:cs typeface="Calibri"/>
              </a:rPr>
              <a:t> </a:t>
            </a:r>
            <a:r>
              <a:rPr sz="2400" spc="-5" dirty="0">
                <a:latin typeface="Calibri"/>
                <a:cs typeface="Calibri"/>
              </a:rPr>
              <a:t>of RDR</a:t>
            </a:r>
            <a:endParaRPr sz="2400">
              <a:latin typeface="Calibri"/>
              <a:cs typeface="Calibri"/>
            </a:endParaRPr>
          </a:p>
          <a:p>
            <a:pPr marL="241300" indent="-228600">
              <a:lnSpc>
                <a:spcPct val="100000"/>
              </a:lnSpc>
              <a:spcBef>
                <a:spcPts val="710"/>
              </a:spcBef>
              <a:buFont typeface="Arial MT"/>
              <a:buChar char="•"/>
              <a:tabLst>
                <a:tab pos="241300" algn="l"/>
              </a:tabLst>
            </a:pPr>
            <a:r>
              <a:rPr sz="2400" spc="-10" dirty="0">
                <a:latin typeface="Calibri"/>
                <a:cs typeface="Calibri"/>
              </a:rPr>
              <a:t>Most</a:t>
            </a:r>
            <a:r>
              <a:rPr sz="2400" spc="-20" dirty="0">
                <a:latin typeface="Calibri"/>
                <a:cs typeface="Calibri"/>
              </a:rPr>
              <a:t> </a:t>
            </a:r>
            <a:r>
              <a:rPr sz="2400" spc="-5" dirty="0">
                <a:latin typeface="Calibri"/>
                <a:cs typeface="Calibri"/>
              </a:rPr>
              <a:t>of</a:t>
            </a:r>
            <a:r>
              <a:rPr sz="2400" dirty="0">
                <a:latin typeface="Calibri"/>
                <a:cs typeface="Calibri"/>
              </a:rPr>
              <a:t> the</a:t>
            </a:r>
            <a:r>
              <a:rPr sz="2400" spc="-10" dirty="0">
                <a:latin typeface="Calibri"/>
                <a:cs typeface="Calibri"/>
              </a:rPr>
              <a:t> </a:t>
            </a:r>
            <a:r>
              <a:rPr sz="2400" spc="-15" dirty="0">
                <a:latin typeface="Calibri"/>
                <a:cs typeface="Calibri"/>
              </a:rPr>
              <a:t>traffic</a:t>
            </a:r>
            <a:r>
              <a:rPr sz="2400" dirty="0">
                <a:latin typeface="Calibri"/>
                <a:cs typeface="Calibri"/>
              </a:rPr>
              <a:t> </a:t>
            </a:r>
            <a:r>
              <a:rPr sz="2400" spc="-10" dirty="0">
                <a:latin typeface="Calibri"/>
                <a:cs typeface="Calibri"/>
              </a:rPr>
              <a:t>come from</a:t>
            </a:r>
            <a:r>
              <a:rPr sz="2400" spc="-20" dirty="0">
                <a:latin typeface="Calibri"/>
                <a:cs typeface="Calibri"/>
              </a:rPr>
              <a:t> </a:t>
            </a:r>
            <a:r>
              <a:rPr sz="2400" dirty="0">
                <a:latin typeface="Calibri"/>
                <a:cs typeface="Calibri"/>
              </a:rPr>
              <a:t>Google,</a:t>
            </a:r>
            <a:r>
              <a:rPr sz="2400" spc="-5" dirty="0">
                <a:latin typeface="Calibri"/>
                <a:cs typeface="Calibri"/>
              </a:rPr>
              <a:t> not</a:t>
            </a:r>
            <a:r>
              <a:rPr sz="2400" spc="-10" dirty="0">
                <a:latin typeface="Calibri"/>
                <a:cs typeface="Calibri"/>
              </a:rPr>
              <a:t> </a:t>
            </a:r>
            <a:r>
              <a:rPr sz="2400" dirty="0">
                <a:latin typeface="Calibri"/>
                <a:cs typeface="Calibri"/>
              </a:rPr>
              <a:t>Google </a:t>
            </a:r>
            <a:r>
              <a:rPr sz="2400" spc="-5" dirty="0">
                <a:latin typeface="Calibri"/>
                <a:cs typeface="Calibri"/>
              </a:rPr>
              <a:t>Scholar</a:t>
            </a:r>
            <a:endParaRPr sz="2400">
              <a:latin typeface="Calibri"/>
              <a:cs typeface="Calibri"/>
            </a:endParaRPr>
          </a:p>
        </p:txBody>
      </p:sp>
      <p:pic>
        <p:nvPicPr>
          <p:cNvPr id="4" name="object 4"/>
          <p:cNvPicPr/>
          <p:nvPr/>
        </p:nvPicPr>
        <p:blipFill>
          <a:blip r:embed="rId2" cstate="print"/>
          <a:stretch>
            <a:fillRect/>
          </a:stretch>
        </p:blipFill>
        <p:spPr>
          <a:xfrm>
            <a:off x="2235492" y="3738567"/>
            <a:ext cx="6546175" cy="12224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193230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Overview</a:t>
            </a:r>
            <a:endParaRPr sz="3600"/>
          </a:p>
        </p:txBody>
      </p:sp>
      <p:sp>
        <p:nvSpPr>
          <p:cNvPr id="3" name="object 3"/>
          <p:cNvSpPr txBox="1"/>
          <p:nvPr/>
        </p:nvSpPr>
        <p:spPr>
          <a:xfrm>
            <a:off x="916939" y="1706841"/>
            <a:ext cx="6938009" cy="2584450"/>
          </a:xfrm>
          <a:prstGeom prst="rect">
            <a:avLst/>
          </a:prstGeom>
        </p:spPr>
        <p:txBody>
          <a:bodyPr vert="horz" wrap="square" lIns="0" tIns="98425" rIns="0" bIns="0" rtlCol="0">
            <a:spAutoFit/>
          </a:bodyPr>
          <a:lstStyle/>
          <a:p>
            <a:pPr marL="241300" indent="-228600">
              <a:lnSpc>
                <a:spcPct val="100000"/>
              </a:lnSpc>
              <a:spcBef>
                <a:spcPts val="775"/>
              </a:spcBef>
              <a:buFont typeface="Arial MT"/>
              <a:buChar char="•"/>
              <a:tabLst>
                <a:tab pos="241300" algn="l"/>
              </a:tabLst>
            </a:pPr>
            <a:r>
              <a:rPr sz="2800" spc="-5" dirty="0">
                <a:latin typeface="Calibri Light"/>
                <a:cs typeface="Calibri Light"/>
              </a:rPr>
              <a:t>RDM</a:t>
            </a:r>
            <a:r>
              <a:rPr sz="2800" dirty="0">
                <a:latin typeface="Calibri Light"/>
                <a:cs typeface="Calibri Light"/>
              </a:rPr>
              <a:t> </a:t>
            </a:r>
            <a:r>
              <a:rPr sz="2800" spc="-5" dirty="0">
                <a:latin typeface="Calibri Light"/>
                <a:cs typeface="Calibri Light"/>
              </a:rPr>
              <a:t>policy</a:t>
            </a:r>
            <a:r>
              <a:rPr sz="2800" dirty="0">
                <a:latin typeface="Calibri Light"/>
                <a:cs typeface="Calibri Light"/>
              </a:rPr>
              <a:t> </a:t>
            </a:r>
            <a:r>
              <a:rPr sz="2800" spc="-10" dirty="0">
                <a:latin typeface="Calibri Light"/>
                <a:cs typeface="Calibri Light"/>
              </a:rPr>
              <a:t>development</a:t>
            </a:r>
            <a:r>
              <a:rPr sz="2800" spc="10" dirty="0">
                <a:latin typeface="Calibri Light"/>
                <a:cs typeface="Calibri Light"/>
              </a:rPr>
              <a:t> </a:t>
            </a:r>
            <a:r>
              <a:rPr sz="2800" spc="-10" dirty="0">
                <a:latin typeface="Calibri Light"/>
                <a:cs typeface="Calibri Light"/>
              </a:rPr>
              <a:t>2017-2020</a:t>
            </a:r>
            <a:endParaRPr sz="2800">
              <a:latin typeface="Calibri Light"/>
              <a:cs typeface="Calibri Light"/>
            </a:endParaRPr>
          </a:p>
          <a:p>
            <a:pPr marL="241300" indent="-228600">
              <a:lnSpc>
                <a:spcPct val="100000"/>
              </a:lnSpc>
              <a:spcBef>
                <a:spcPts val="675"/>
              </a:spcBef>
              <a:buFont typeface="Arial MT"/>
              <a:buChar char="•"/>
              <a:tabLst>
                <a:tab pos="241300" algn="l"/>
              </a:tabLst>
            </a:pPr>
            <a:r>
              <a:rPr sz="2800" spc="-10" dirty="0">
                <a:latin typeface="Calibri Light"/>
                <a:cs typeface="Calibri Light"/>
              </a:rPr>
              <a:t>Implementing</a:t>
            </a:r>
            <a:r>
              <a:rPr sz="2800" spc="25" dirty="0">
                <a:latin typeface="Calibri Light"/>
                <a:cs typeface="Calibri Light"/>
              </a:rPr>
              <a:t> </a:t>
            </a:r>
            <a:r>
              <a:rPr sz="2800" spc="-40" dirty="0">
                <a:latin typeface="Calibri Light"/>
                <a:cs typeface="Calibri Light"/>
              </a:rPr>
              <a:t>SMU’s</a:t>
            </a:r>
            <a:r>
              <a:rPr sz="2800" spc="10" dirty="0">
                <a:latin typeface="Calibri Light"/>
                <a:cs typeface="Calibri Light"/>
              </a:rPr>
              <a:t> </a:t>
            </a:r>
            <a:r>
              <a:rPr sz="2800" spc="-20" dirty="0">
                <a:latin typeface="Calibri Light"/>
                <a:cs typeface="Calibri Light"/>
              </a:rPr>
              <a:t>Research</a:t>
            </a:r>
            <a:r>
              <a:rPr sz="2800" spc="25" dirty="0">
                <a:latin typeface="Calibri Light"/>
                <a:cs typeface="Calibri Light"/>
              </a:rPr>
              <a:t> </a:t>
            </a:r>
            <a:r>
              <a:rPr sz="2800" spc="-20" dirty="0">
                <a:latin typeface="Calibri Light"/>
                <a:cs typeface="Calibri Light"/>
              </a:rPr>
              <a:t>Data</a:t>
            </a:r>
            <a:r>
              <a:rPr sz="2800" spc="-5" dirty="0">
                <a:latin typeface="Calibri Light"/>
                <a:cs typeface="Calibri Light"/>
              </a:rPr>
              <a:t> </a:t>
            </a:r>
            <a:r>
              <a:rPr sz="2800" spc="-10" dirty="0">
                <a:latin typeface="Calibri Light"/>
                <a:cs typeface="Calibri Light"/>
              </a:rPr>
              <a:t>Repository</a:t>
            </a:r>
            <a:endParaRPr sz="2800">
              <a:latin typeface="Calibri Light"/>
              <a:cs typeface="Calibri Light"/>
            </a:endParaRPr>
          </a:p>
          <a:p>
            <a:pPr marL="241300" indent="-228600">
              <a:lnSpc>
                <a:spcPct val="100000"/>
              </a:lnSpc>
              <a:spcBef>
                <a:spcPts val="660"/>
              </a:spcBef>
              <a:buFont typeface="Arial MT"/>
              <a:buChar char="•"/>
              <a:tabLst>
                <a:tab pos="241300" algn="l"/>
              </a:tabLst>
            </a:pPr>
            <a:r>
              <a:rPr sz="2800" spc="-10" dirty="0">
                <a:latin typeface="Calibri Light"/>
                <a:cs typeface="Calibri Light"/>
              </a:rPr>
              <a:t>Outreach </a:t>
            </a:r>
            <a:r>
              <a:rPr sz="2800" spc="-5" dirty="0">
                <a:latin typeface="Calibri Light"/>
                <a:cs typeface="Calibri Light"/>
              </a:rPr>
              <a:t>&amp;</a:t>
            </a:r>
            <a:r>
              <a:rPr sz="2800" spc="-25" dirty="0">
                <a:latin typeface="Calibri Light"/>
                <a:cs typeface="Calibri Light"/>
              </a:rPr>
              <a:t> </a:t>
            </a:r>
            <a:r>
              <a:rPr sz="2800" spc="-15" dirty="0">
                <a:latin typeface="Calibri Light"/>
                <a:cs typeface="Calibri Light"/>
              </a:rPr>
              <a:t>Engagement</a:t>
            </a:r>
            <a:endParaRPr sz="2800">
              <a:latin typeface="Calibri Light"/>
              <a:cs typeface="Calibri Light"/>
            </a:endParaRPr>
          </a:p>
          <a:p>
            <a:pPr marL="241300" indent="-228600">
              <a:lnSpc>
                <a:spcPct val="100000"/>
              </a:lnSpc>
              <a:spcBef>
                <a:spcPts val="665"/>
              </a:spcBef>
              <a:buFont typeface="Arial MT"/>
              <a:buChar char="•"/>
              <a:tabLst>
                <a:tab pos="241300" algn="l"/>
              </a:tabLst>
            </a:pPr>
            <a:r>
              <a:rPr sz="2800" spc="-15" dirty="0">
                <a:latin typeface="Calibri Light"/>
                <a:cs typeface="Calibri Light"/>
              </a:rPr>
              <a:t>Paper</a:t>
            </a:r>
            <a:r>
              <a:rPr sz="2800" spc="5" dirty="0">
                <a:latin typeface="Calibri Light"/>
                <a:cs typeface="Calibri Light"/>
              </a:rPr>
              <a:t> </a:t>
            </a:r>
            <a:r>
              <a:rPr sz="2800" spc="-10" dirty="0">
                <a:latin typeface="Calibri Light"/>
                <a:cs typeface="Calibri Light"/>
              </a:rPr>
              <a:t>repository</a:t>
            </a:r>
            <a:r>
              <a:rPr sz="2800" spc="-15" dirty="0">
                <a:latin typeface="Calibri Light"/>
                <a:cs typeface="Calibri Light"/>
              </a:rPr>
              <a:t> </a:t>
            </a:r>
            <a:r>
              <a:rPr sz="2800" spc="-5" dirty="0">
                <a:latin typeface="Calibri Light"/>
                <a:cs typeface="Calibri Light"/>
              </a:rPr>
              <a:t>–</a:t>
            </a:r>
            <a:r>
              <a:rPr sz="2800" spc="5" dirty="0">
                <a:latin typeface="Calibri Light"/>
                <a:cs typeface="Calibri Light"/>
              </a:rPr>
              <a:t> </a:t>
            </a:r>
            <a:r>
              <a:rPr sz="2800" spc="-15" dirty="0">
                <a:latin typeface="Calibri Light"/>
                <a:cs typeface="Calibri Light"/>
              </a:rPr>
              <a:t>feasibility</a:t>
            </a:r>
            <a:r>
              <a:rPr sz="2800" spc="5" dirty="0">
                <a:latin typeface="Calibri Light"/>
                <a:cs typeface="Calibri Light"/>
              </a:rPr>
              <a:t> </a:t>
            </a:r>
            <a:r>
              <a:rPr sz="2800" spc="-10" dirty="0">
                <a:latin typeface="Calibri Light"/>
                <a:cs typeface="Calibri Light"/>
              </a:rPr>
              <a:t>study</a:t>
            </a:r>
            <a:endParaRPr sz="2800">
              <a:latin typeface="Calibri Light"/>
              <a:cs typeface="Calibri Light"/>
            </a:endParaRPr>
          </a:p>
          <a:p>
            <a:pPr marL="241300" indent="-228600">
              <a:lnSpc>
                <a:spcPct val="100000"/>
              </a:lnSpc>
              <a:spcBef>
                <a:spcPts val="670"/>
              </a:spcBef>
              <a:buFont typeface="Arial MT"/>
              <a:buChar char="•"/>
              <a:tabLst>
                <a:tab pos="241300" algn="l"/>
              </a:tabLst>
            </a:pPr>
            <a:r>
              <a:rPr sz="2800" spc="-5" dirty="0">
                <a:latin typeface="Calibri Light"/>
                <a:cs typeface="Calibri Light"/>
              </a:rPr>
              <a:t>Learnings &amp;</a:t>
            </a:r>
            <a:r>
              <a:rPr sz="2800" spc="-15" dirty="0">
                <a:latin typeface="Calibri Light"/>
                <a:cs typeface="Calibri Light"/>
              </a:rPr>
              <a:t> </a:t>
            </a:r>
            <a:r>
              <a:rPr sz="2800" spc="-10" dirty="0">
                <a:latin typeface="Calibri Light"/>
                <a:cs typeface="Calibri Light"/>
              </a:rPr>
              <a:t>Reflections</a:t>
            </a:r>
            <a:endParaRPr sz="2800">
              <a:latin typeface="Calibri Light"/>
              <a:cs typeface="Calibri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2919" y="736091"/>
            <a:ext cx="5032248" cy="5070348"/>
          </a:xfrm>
          <a:prstGeom prst="rect">
            <a:avLst/>
          </a:prstGeom>
        </p:spPr>
      </p:pic>
      <p:pic>
        <p:nvPicPr>
          <p:cNvPr id="3" name="object 3"/>
          <p:cNvPicPr/>
          <p:nvPr/>
        </p:nvPicPr>
        <p:blipFill>
          <a:blip r:embed="rId3" cstate="print"/>
          <a:stretch>
            <a:fillRect/>
          </a:stretch>
        </p:blipFill>
        <p:spPr>
          <a:xfrm>
            <a:off x="6254496" y="633177"/>
            <a:ext cx="5199888" cy="54033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424751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Other</a:t>
            </a:r>
            <a:r>
              <a:rPr sz="3600" spc="-75" dirty="0">
                <a:solidFill>
                  <a:srgbClr val="000000"/>
                </a:solidFill>
              </a:rPr>
              <a:t> </a:t>
            </a:r>
            <a:r>
              <a:rPr sz="3600" dirty="0">
                <a:solidFill>
                  <a:srgbClr val="000000"/>
                </a:solidFill>
              </a:rPr>
              <a:t>considerations</a:t>
            </a:r>
            <a:endParaRPr sz="3600"/>
          </a:p>
        </p:txBody>
      </p:sp>
      <p:sp>
        <p:nvSpPr>
          <p:cNvPr id="3" name="object 3"/>
          <p:cNvSpPr txBox="1"/>
          <p:nvPr/>
        </p:nvSpPr>
        <p:spPr>
          <a:xfrm>
            <a:off x="916939" y="1724198"/>
            <a:ext cx="4293870" cy="2306955"/>
          </a:xfrm>
          <a:prstGeom prst="rect">
            <a:avLst/>
          </a:prstGeom>
        </p:spPr>
        <p:txBody>
          <a:bodyPr vert="horz" wrap="square" lIns="0" tIns="102870" rIns="0" bIns="0" rtlCol="0">
            <a:spAutoFit/>
          </a:bodyPr>
          <a:lstStyle/>
          <a:p>
            <a:pPr marL="241300" indent="-228600">
              <a:lnSpc>
                <a:spcPct val="100000"/>
              </a:lnSpc>
              <a:spcBef>
                <a:spcPts val="810"/>
              </a:spcBef>
              <a:buChar char="•"/>
              <a:tabLst>
                <a:tab pos="241300" algn="l"/>
              </a:tabLst>
            </a:pPr>
            <a:r>
              <a:rPr sz="2400" spc="-5" dirty="0">
                <a:latin typeface="Arial MT"/>
                <a:cs typeface="Arial MT"/>
              </a:rPr>
              <a:t>API</a:t>
            </a:r>
            <a:r>
              <a:rPr sz="2400" spc="-15" dirty="0">
                <a:latin typeface="Arial MT"/>
                <a:cs typeface="Arial MT"/>
              </a:rPr>
              <a:t> </a:t>
            </a:r>
            <a:r>
              <a:rPr sz="2400" dirty="0">
                <a:latin typeface="Arial MT"/>
                <a:cs typeface="Arial MT"/>
              </a:rPr>
              <a:t>and integration </a:t>
            </a:r>
            <a:r>
              <a:rPr sz="2400" spc="-5" dirty="0">
                <a:latin typeface="Arial MT"/>
                <a:cs typeface="Arial MT"/>
              </a:rPr>
              <a:t>with</a:t>
            </a:r>
            <a:r>
              <a:rPr sz="2400" spc="10" dirty="0">
                <a:latin typeface="Arial MT"/>
                <a:cs typeface="Arial MT"/>
              </a:rPr>
              <a:t> </a:t>
            </a:r>
            <a:r>
              <a:rPr sz="2400" spc="-5" dirty="0">
                <a:latin typeface="Arial MT"/>
                <a:cs typeface="Arial MT"/>
              </a:rPr>
              <a:t>CRIS</a:t>
            </a:r>
            <a:endParaRPr sz="2400">
              <a:latin typeface="Arial MT"/>
              <a:cs typeface="Arial MT"/>
            </a:endParaRPr>
          </a:p>
          <a:p>
            <a:pPr marL="241300" indent="-228600">
              <a:lnSpc>
                <a:spcPct val="100000"/>
              </a:lnSpc>
              <a:spcBef>
                <a:spcPts val="715"/>
              </a:spcBef>
              <a:buChar char="•"/>
              <a:tabLst>
                <a:tab pos="241300" algn="l"/>
              </a:tabLst>
            </a:pPr>
            <a:r>
              <a:rPr sz="2400" spc="-5" dirty="0">
                <a:latin typeface="Arial MT"/>
                <a:cs typeface="Arial MT"/>
              </a:rPr>
              <a:t>Branding</a:t>
            </a:r>
            <a:r>
              <a:rPr sz="2400" spc="30" dirty="0">
                <a:latin typeface="Arial MT"/>
                <a:cs typeface="Arial MT"/>
              </a:rPr>
              <a:t> </a:t>
            </a:r>
            <a:r>
              <a:rPr sz="2400" spc="-5" dirty="0">
                <a:latin typeface="Arial MT"/>
                <a:cs typeface="Arial MT"/>
              </a:rPr>
              <a:t>and</a:t>
            </a:r>
            <a:r>
              <a:rPr sz="2400" spc="20" dirty="0">
                <a:latin typeface="Arial MT"/>
                <a:cs typeface="Arial MT"/>
              </a:rPr>
              <a:t> </a:t>
            </a:r>
            <a:r>
              <a:rPr sz="2400" spc="-5" dirty="0">
                <a:latin typeface="Arial MT"/>
                <a:cs typeface="Arial MT"/>
              </a:rPr>
              <a:t>user</a:t>
            </a:r>
            <a:r>
              <a:rPr sz="2400" spc="10" dirty="0">
                <a:latin typeface="Arial MT"/>
                <a:cs typeface="Arial MT"/>
              </a:rPr>
              <a:t> </a:t>
            </a:r>
            <a:r>
              <a:rPr sz="2400" spc="-5" dirty="0">
                <a:latin typeface="Arial MT"/>
                <a:cs typeface="Arial MT"/>
              </a:rPr>
              <a:t>familiarity</a:t>
            </a:r>
            <a:endParaRPr sz="2400">
              <a:latin typeface="Arial MT"/>
              <a:cs typeface="Arial MT"/>
            </a:endParaRPr>
          </a:p>
          <a:p>
            <a:pPr marL="241300" indent="-228600">
              <a:lnSpc>
                <a:spcPct val="100000"/>
              </a:lnSpc>
              <a:spcBef>
                <a:spcPts val="705"/>
              </a:spcBef>
              <a:buChar char="•"/>
              <a:tabLst>
                <a:tab pos="241300" algn="l"/>
              </a:tabLst>
            </a:pPr>
            <a:r>
              <a:rPr sz="2400" spc="-5" dirty="0">
                <a:latin typeface="Arial MT"/>
                <a:cs typeface="Arial MT"/>
              </a:rPr>
              <a:t>Features</a:t>
            </a:r>
            <a:r>
              <a:rPr sz="2400" dirty="0">
                <a:latin typeface="Arial MT"/>
                <a:cs typeface="Arial MT"/>
              </a:rPr>
              <a:t> for</a:t>
            </a:r>
            <a:r>
              <a:rPr sz="2400" spc="-15" dirty="0">
                <a:latin typeface="Arial MT"/>
                <a:cs typeface="Arial MT"/>
              </a:rPr>
              <a:t> </a:t>
            </a:r>
            <a:r>
              <a:rPr sz="2400" spc="-5" dirty="0">
                <a:latin typeface="Arial MT"/>
                <a:cs typeface="Arial MT"/>
              </a:rPr>
              <a:t>publications</a:t>
            </a:r>
            <a:endParaRPr sz="2400">
              <a:latin typeface="Arial MT"/>
              <a:cs typeface="Arial MT"/>
            </a:endParaRPr>
          </a:p>
          <a:p>
            <a:pPr marL="241300" indent="-228600">
              <a:lnSpc>
                <a:spcPct val="100000"/>
              </a:lnSpc>
              <a:spcBef>
                <a:spcPts val="720"/>
              </a:spcBef>
              <a:buChar char="•"/>
              <a:tabLst>
                <a:tab pos="241300" algn="l"/>
              </a:tabLst>
            </a:pPr>
            <a:r>
              <a:rPr sz="2400" dirty="0">
                <a:latin typeface="Arial MT"/>
                <a:cs typeface="Arial MT"/>
              </a:rPr>
              <a:t>Reporting</a:t>
            </a:r>
            <a:endParaRPr sz="2400">
              <a:latin typeface="Arial MT"/>
              <a:cs typeface="Arial MT"/>
            </a:endParaRPr>
          </a:p>
          <a:p>
            <a:pPr marL="241300" indent="-228600">
              <a:lnSpc>
                <a:spcPct val="100000"/>
              </a:lnSpc>
              <a:spcBef>
                <a:spcPts val="710"/>
              </a:spcBef>
              <a:buChar char="•"/>
              <a:tabLst>
                <a:tab pos="241300" algn="l"/>
              </a:tabLst>
            </a:pPr>
            <a:r>
              <a:rPr sz="2400" dirty="0">
                <a:latin typeface="Arial MT"/>
                <a:cs typeface="Arial MT"/>
              </a:rPr>
              <a:t>SWOT</a:t>
            </a:r>
            <a:r>
              <a:rPr sz="2400" spc="-80" dirty="0">
                <a:latin typeface="Arial MT"/>
                <a:cs typeface="Arial MT"/>
              </a:rPr>
              <a:t> </a:t>
            </a:r>
            <a:r>
              <a:rPr sz="2400" spc="-5" dirty="0">
                <a:latin typeface="Arial MT"/>
                <a:cs typeface="Arial MT"/>
              </a:rPr>
              <a:t>analysis</a:t>
            </a:r>
            <a:endParaRPr sz="2400">
              <a:latin typeface="Arial MT"/>
              <a:cs typeface="Arial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61232" y="0"/>
            <a:ext cx="8430895" cy="1134110"/>
            <a:chOff x="3761232" y="0"/>
            <a:chExt cx="8430895" cy="1134110"/>
          </a:xfrm>
        </p:grpSpPr>
        <p:sp>
          <p:nvSpPr>
            <p:cNvPr id="3" name="object 3"/>
            <p:cNvSpPr/>
            <p:nvPr/>
          </p:nvSpPr>
          <p:spPr>
            <a:xfrm>
              <a:off x="3761232" y="0"/>
              <a:ext cx="8430895" cy="1134110"/>
            </a:xfrm>
            <a:custGeom>
              <a:avLst/>
              <a:gdLst/>
              <a:ahLst/>
              <a:cxnLst/>
              <a:rect l="l" t="t" r="r" b="b"/>
              <a:pathLst>
                <a:path w="8430895" h="1134110">
                  <a:moveTo>
                    <a:pt x="8430767" y="0"/>
                  </a:moveTo>
                  <a:lnTo>
                    <a:pt x="0" y="0"/>
                  </a:lnTo>
                  <a:lnTo>
                    <a:pt x="382015" y="1122299"/>
                  </a:lnTo>
                  <a:lnTo>
                    <a:pt x="8430767" y="1133855"/>
                  </a:lnTo>
                  <a:lnTo>
                    <a:pt x="8430767" y="0"/>
                  </a:lnTo>
                  <a:close/>
                </a:path>
              </a:pathLst>
            </a:custGeom>
            <a:solidFill>
              <a:srgbClr val="151B53"/>
            </a:solidFill>
          </p:spPr>
          <p:txBody>
            <a:bodyPr wrap="square" lIns="0" tIns="0" rIns="0" bIns="0" rtlCol="0"/>
            <a:lstStyle/>
            <a:p>
              <a:endParaRPr/>
            </a:p>
          </p:txBody>
        </p:sp>
        <p:sp>
          <p:nvSpPr>
            <p:cNvPr id="4" name="object 4"/>
            <p:cNvSpPr/>
            <p:nvPr/>
          </p:nvSpPr>
          <p:spPr>
            <a:xfrm>
              <a:off x="3764280" y="3047"/>
              <a:ext cx="388620" cy="589915"/>
            </a:xfrm>
            <a:custGeom>
              <a:avLst/>
              <a:gdLst/>
              <a:ahLst/>
              <a:cxnLst/>
              <a:rect l="l" t="t" r="r" b="b"/>
              <a:pathLst>
                <a:path w="388620" h="589915">
                  <a:moveTo>
                    <a:pt x="388620" y="0"/>
                  </a:moveTo>
                  <a:lnTo>
                    <a:pt x="0" y="0"/>
                  </a:lnTo>
                  <a:lnTo>
                    <a:pt x="200533" y="589788"/>
                  </a:lnTo>
                  <a:lnTo>
                    <a:pt x="388620" y="0"/>
                  </a:lnTo>
                  <a:close/>
                </a:path>
              </a:pathLst>
            </a:custGeom>
            <a:solidFill>
              <a:srgbClr val="896F4B"/>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282330" y="197821"/>
            <a:ext cx="2923296" cy="750559"/>
          </a:xfrm>
          <a:prstGeom prst="rect">
            <a:avLst/>
          </a:prstGeom>
        </p:spPr>
      </p:pic>
      <p:sp>
        <p:nvSpPr>
          <p:cNvPr id="6" name="object 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Thank</a:t>
            </a:r>
            <a:r>
              <a:rPr spc="-35" dirty="0"/>
              <a:t> </a:t>
            </a:r>
            <a:r>
              <a:rPr spc="-5" dirty="0"/>
              <a:t>you!</a:t>
            </a:r>
          </a:p>
        </p:txBody>
      </p:sp>
      <p:sp>
        <p:nvSpPr>
          <p:cNvPr id="7" name="object 7"/>
          <p:cNvSpPr txBox="1"/>
          <p:nvPr/>
        </p:nvSpPr>
        <p:spPr>
          <a:xfrm>
            <a:off x="1106220" y="3295599"/>
            <a:ext cx="3253104"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404040"/>
                </a:solidFill>
                <a:latin typeface="Arial MT"/>
                <a:cs typeface="Arial MT"/>
              </a:rPr>
              <a:t>Any</a:t>
            </a:r>
            <a:r>
              <a:rPr sz="3600" spc="-50" dirty="0">
                <a:solidFill>
                  <a:srgbClr val="404040"/>
                </a:solidFill>
                <a:latin typeface="Arial MT"/>
                <a:cs typeface="Arial MT"/>
              </a:rPr>
              <a:t> </a:t>
            </a:r>
            <a:r>
              <a:rPr sz="3600" spc="-5" dirty="0">
                <a:solidFill>
                  <a:srgbClr val="404040"/>
                </a:solidFill>
                <a:latin typeface="Arial MT"/>
                <a:cs typeface="Arial MT"/>
              </a:rPr>
              <a:t>Questions?</a:t>
            </a:r>
            <a:endParaRPr sz="3600">
              <a:latin typeface="Arial MT"/>
              <a:cs typeface="Arial MT"/>
            </a:endParaRPr>
          </a:p>
        </p:txBody>
      </p:sp>
      <p:sp>
        <p:nvSpPr>
          <p:cNvPr id="8" name="object 8"/>
          <p:cNvSpPr txBox="1"/>
          <p:nvPr/>
        </p:nvSpPr>
        <p:spPr>
          <a:xfrm>
            <a:off x="1106220" y="4286504"/>
            <a:ext cx="4352290" cy="937260"/>
          </a:xfrm>
          <a:prstGeom prst="rect">
            <a:avLst/>
          </a:prstGeom>
        </p:spPr>
        <p:txBody>
          <a:bodyPr vert="horz" wrap="square" lIns="0" tIns="12700" rIns="0" bIns="0" rtlCol="0">
            <a:spAutoFit/>
          </a:bodyPr>
          <a:lstStyle/>
          <a:p>
            <a:pPr marL="12700" marR="5080">
              <a:lnSpc>
                <a:spcPct val="124600"/>
              </a:lnSpc>
              <a:spcBef>
                <a:spcPts val="100"/>
              </a:spcBef>
            </a:pPr>
            <a:r>
              <a:rPr sz="2400" spc="-5" dirty="0">
                <a:solidFill>
                  <a:srgbClr val="556371"/>
                </a:solidFill>
                <a:latin typeface="Arial MT"/>
                <a:cs typeface="Arial MT"/>
              </a:rPr>
              <a:t>Danping</a:t>
            </a:r>
            <a:r>
              <a:rPr sz="2400" spc="15" dirty="0">
                <a:solidFill>
                  <a:srgbClr val="556371"/>
                </a:solidFill>
                <a:latin typeface="Arial MT"/>
                <a:cs typeface="Arial MT"/>
              </a:rPr>
              <a:t> </a:t>
            </a:r>
            <a:r>
              <a:rPr sz="2400" spc="-5" dirty="0">
                <a:solidFill>
                  <a:srgbClr val="888888"/>
                </a:solidFill>
                <a:latin typeface="Arial MT"/>
                <a:cs typeface="Arial MT"/>
              </a:rPr>
              <a:t>(</a:t>
            </a:r>
            <a:r>
              <a:rPr sz="2400" u="heavy" spc="-5" dirty="0">
                <a:solidFill>
                  <a:srgbClr val="0462C1"/>
                </a:solidFill>
                <a:uFill>
                  <a:solidFill>
                    <a:srgbClr val="0462C1"/>
                  </a:solidFill>
                </a:uFill>
                <a:latin typeface="Arial MT"/>
                <a:cs typeface="Arial MT"/>
                <a:hlinkClick r:id="rId3"/>
              </a:rPr>
              <a:t>dpdong@smu.edu.sg</a:t>
            </a:r>
            <a:r>
              <a:rPr sz="2400" spc="-5" dirty="0">
                <a:solidFill>
                  <a:srgbClr val="888888"/>
                </a:solidFill>
                <a:latin typeface="Arial MT"/>
                <a:cs typeface="Arial MT"/>
              </a:rPr>
              <a:t>) </a:t>
            </a:r>
            <a:r>
              <a:rPr sz="2400" spc="-650" dirty="0">
                <a:solidFill>
                  <a:srgbClr val="888888"/>
                </a:solidFill>
                <a:latin typeface="Arial MT"/>
                <a:cs typeface="Arial MT"/>
              </a:rPr>
              <a:t> </a:t>
            </a:r>
            <a:r>
              <a:rPr sz="2400" spc="-5" dirty="0">
                <a:solidFill>
                  <a:srgbClr val="888888"/>
                </a:solidFill>
                <a:latin typeface="Arial MT"/>
                <a:cs typeface="Arial MT"/>
              </a:rPr>
              <a:t>Pin</a:t>
            </a:r>
            <a:r>
              <a:rPr sz="2400" spc="5" dirty="0">
                <a:solidFill>
                  <a:srgbClr val="888888"/>
                </a:solidFill>
                <a:latin typeface="Arial MT"/>
                <a:cs typeface="Arial MT"/>
              </a:rPr>
              <a:t> </a:t>
            </a:r>
            <a:r>
              <a:rPr sz="2400" spc="-5" dirty="0">
                <a:solidFill>
                  <a:srgbClr val="888888"/>
                </a:solidFill>
                <a:latin typeface="Arial MT"/>
                <a:cs typeface="Arial MT"/>
              </a:rPr>
              <a:t>Pin</a:t>
            </a:r>
            <a:r>
              <a:rPr sz="2400" spc="10" dirty="0">
                <a:solidFill>
                  <a:srgbClr val="888888"/>
                </a:solidFill>
                <a:latin typeface="Arial MT"/>
                <a:cs typeface="Arial MT"/>
              </a:rPr>
              <a:t> </a:t>
            </a:r>
            <a:r>
              <a:rPr sz="2400" spc="-5" dirty="0">
                <a:solidFill>
                  <a:srgbClr val="888888"/>
                </a:solidFill>
                <a:latin typeface="Arial MT"/>
                <a:cs typeface="Arial MT"/>
              </a:rPr>
              <a:t>(</a:t>
            </a:r>
            <a:r>
              <a:rPr sz="2400" u="heavy" spc="-5" dirty="0">
                <a:solidFill>
                  <a:srgbClr val="0462C1"/>
                </a:solidFill>
                <a:uFill>
                  <a:solidFill>
                    <a:srgbClr val="0462C1"/>
                  </a:solidFill>
                </a:uFill>
                <a:latin typeface="Arial MT"/>
                <a:cs typeface="Arial MT"/>
                <a:hlinkClick r:id="rId4"/>
              </a:rPr>
              <a:t>ppyeo@smu.edu.sg</a:t>
            </a:r>
            <a:r>
              <a:rPr sz="2400" spc="-5" dirty="0">
                <a:solidFill>
                  <a:srgbClr val="888888"/>
                </a:solidFill>
                <a:latin typeface="Arial MT"/>
                <a:cs typeface="Arial MT"/>
              </a:rPr>
              <a:t>)</a:t>
            </a:r>
            <a:endParaRPr sz="2400">
              <a:latin typeface="Arial MT"/>
              <a:cs typeface="Arial MT"/>
            </a:endParaRPr>
          </a:p>
        </p:txBody>
      </p:sp>
      <p:sp>
        <p:nvSpPr>
          <p:cNvPr id="10" name="TextBox 9">
            <a:extLst>
              <a:ext uri="{FF2B5EF4-FFF2-40B4-BE49-F238E27FC236}">
                <a16:creationId xmlns:a16="http://schemas.microsoft.com/office/drawing/2014/main" id="{6BF3BBA0-5702-B54F-A891-68673428DD01}"/>
              </a:ext>
            </a:extLst>
          </p:cNvPr>
          <p:cNvSpPr txBox="1"/>
          <p:nvPr/>
        </p:nvSpPr>
        <p:spPr>
          <a:xfrm>
            <a:off x="3048886" y="3244334"/>
            <a:ext cx="6097772" cy="369332"/>
          </a:xfrm>
          <a:prstGeom prst="rect">
            <a:avLst/>
          </a:prstGeom>
          <a:noFill/>
        </p:spPr>
        <p:txBody>
          <a:bodyPr wrap="square">
            <a:spAutoFit/>
          </a:bodyPr>
          <a:lstStyle/>
          <a:p>
            <a:r>
              <a:rPr lang="en-GB" b="0" dirty="0">
                <a:effectLst/>
              </a:rPr>
              <a:t> </a:t>
            </a:r>
            <a:endParaRPr lang="en-US" dirty="0"/>
          </a:p>
        </p:txBody>
      </p:sp>
      <p:sp>
        <p:nvSpPr>
          <p:cNvPr id="12" name="TextBox 11">
            <a:extLst>
              <a:ext uri="{FF2B5EF4-FFF2-40B4-BE49-F238E27FC236}">
                <a16:creationId xmlns:a16="http://schemas.microsoft.com/office/drawing/2014/main" id="{1A98AD20-0750-B140-836F-C25F0EC36710}"/>
              </a:ext>
            </a:extLst>
          </p:cNvPr>
          <p:cNvSpPr txBox="1"/>
          <p:nvPr/>
        </p:nvSpPr>
        <p:spPr>
          <a:xfrm>
            <a:off x="3048886" y="3244334"/>
            <a:ext cx="6097772" cy="369332"/>
          </a:xfrm>
          <a:prstGeom prst="rect">
            <a:avLst/>
          </a:prstGeom>
          <a:noFill/>
        </p:spPr>
        <p:txBody>
          <a:bodyPr wrap="square">
            <a:spAutoFit/>
          </a:bodyPr>
          <a:lstStyle/>
          <a:p>
            <a:r>
              <a:rPr lang="en-GB" b="0" dirty="0">
                <a:effectLst/>
              </a:rPr>
              <a:t>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
          <p:cNvPicPr preferRelativeResize="0"/>
          <p:nvPr/>
        </p:nvPicPr>
        <p:blipFill rotWithShape="1">
          <a:blip r:embed="rId3">
            <a:alphaModFix/>
          </a:blip>
          <a:srcRect/>
          <a:stretch/>
        </p:blipFill>
        <p:spPr>
          <a:xfrm>
            <a:off x="-10433" y="0"/>
            <a:ext cx="12192000" cy="6858003"/>
          </a:xfrm>
          <a:prstGeom prst="rect">
            <a:avLst/>
          </a:prstGeom>
          <a:noFill/>
          <a:ln>
            <a:noFill/>
          </a:ln>
        </p:spPr>
      </p:pic>
      <p:sp>
        <p:nvSpPr>
          <p:cNvPr id="132" name="Google Shape;132;p1"/>
          <p:cNvSpPr txBox="1"/>
          <p:nvPr/>
        </p:nvSpPr>
        <p:spPr>
          <a:xfrm>
            <a:off x="2569767" y="3916267"/>
            <a:ext cx="7031600" cy="1228400"/>
          </a:xfrm>
          <a:prstGeom prst="rect">
            <a:avLst/>
          </a:prstGeom>
          <a:noFill/>
          <a:ln>
            <a:noFill/>
          </a:ln>
          <a:effectLst>
            <a:outerShdw blurRad="57150" dist="19050" dir="5400000" algn="bl" rotWithShape="0">
              <a:srgbClr val="000000">
                <a:alpha val="48627"/>
              </a:srgbClr>
            </a:outerShdw>
          </a:effectLst>
        </p:spPr>
        <p:txBody>
          <a:bodyPr spcFirstLastPara="1" wrap="square" lIns="121900" tIns="121900" rIns="121900" bIns="121900" anchor="t" anchorCtr="0">
            <a:noAutofit/>
          </a:bodyPr>
          <a:lstStyle/>
          <a:p>
            <a:pPr algn="ctr">
              <a:buClr>
                <a:schemeClr val="lt1"/>
              </a:buClr>
              <a:buSzPts val="1530"/>
            </a:pPr>
            <a:r>
              <a:rPr lang="en-GB" sz="2572" b="1">
                <a:solidFill>
                  <a:schemeClr val="lt1"/>
                </a:solidFill>
                <a:latin typeface="Arial"/>
                <a:ea typeface="Arial"/>
                <a:cs typeface="Arial"/>
                <a:sym typeface="Arial"/>
              </a:rPr>
              <a:t>Figshare Fest </a:t>
            </a:r>
            <a:endParaRPr sz="2572" b="1">
              <a:solidFill>
                <a:schemeClr val="lt1"/>
              </a:solidFill>
              <a:latin typeface="Arial"/>
              <a:ea typeface="Arial"/>
              <a:cs typeface="Arial"/>
              <a:sym typeface="Arial"/>
            </a:endParaRPr>
          </a:p>
          <a:p>
            <a:pPr algn="ctr">
              <a:buClr>
                <a:schemeClr val="lt1"/>
              </a:buClr>
              <a:buSzPts val="1530"/>
            </a:pPr>
            <a:r>
              <a:rPr lang="en-GB" sz="2172">
                <a:solidFill>
                  <a:schemeClr val="lt1"/>
                </a:solidFill>
                <a:latin typeface="Arial"/>
                <a:ea typeface="Arial"/>
                <a:cs typeface="Arial"/>
                <a:sym typeface="Arial"/>
              </a:rPr>
              <a:t>October 2022</a:t>
            </a:r>
            <a:endParaRPr sz="2172">
              <a:solidFill>
                <a:schemeClr val="lt1"/>
              </a:solidFill>
              <a:latin typeface="Arial"/>
              <a:ea typeface="Arial"/>
              <a:cs typeface="Arial"/>
              <a:sym typeface="Arial"/>
            </a:endParaRPr>
          </a:p>
          <a:p>
            <a:pPr algn="ctr">
              <a:buClr>
                <a:schemeClr val="lt1"/>
              </a:buClr>
              <a:buSzPts val="1530"/>
            </a:pPr>
            <a:r>
              <a:rPr lang="en-GB" sz="2172">
                <a:solidFill>
                  <a:schemeClr val="lt1"/>
                </a:solidFill>
                <a:latin typeface="Arial"/>
                <a:ea typeface="Arial"/>
                <a:cs typeface="Arial"/>
                <a:sym typeface="Arial"/>
              </a:rPr>
              <a:t>Christopher Blumzon - Head of Product Development</a:t>
            </a:r>
            <a:endParaRPr sz="2172">
              <a:solidFill>
                <a:schemeClr val="lt1"/>
              </a:solidFill>
              <a:latin typeface="Arial"/>
              <a:ea typeface="Arial"/>
              <a:cs typeface="Arial"/>
              <a:sym typeface="Arial"/>
            </a:endParaRPr>
          </a:p>
          <a:p>
            <a:pPr algn="ctr">
              <a:buClr>
                <a:schemeClr val="lt1"/>
              </a:buClr>
              <a:buSzPts val="1530"/>
            </a:pPr>
            <a:r>
              <a:rPr lang="en-GB" sz="2172">
                <a:solidFill>
                  <a:schemeClr val="lt1"/>
                </a:solidFill>
                <a:latin typeface="Arial"/>
                <a:ea typeface="Arial"/>
                <a:cs typeface="Arial"/>
                <a:sym typeface="Arial"/>
              </a:rPr>
              <a:t>  </a:t>
            </a:r>
            <a:endParaRPr sz="2172">
              <a:solidFill>
                <a:schemeClr val="lt1"/>
              </a:solidFill>
              <a:latin typeface="Arial"/>
              <a:ea typeface="Arial"/>
              <a:cs typeface="Arial"/>
              <a:sym typeface="Arial"/>
            </a:endParaRPr>
          </a:p>
        </p:txBody>
      </p:sp>
      <p:pic>
        <p:nvPicPr>
          <p:cNvPr id="133" name="Google Shape;133;p1"/>
          <p:cNvPicPr preferRelativeResize="0"/>
          <p:nvPr/>
        </p:nvPicPr>
        <p:blipFill rotWithShape="1">
          <a:blip r:embed="rId4">
            <a:alphaModFix/>
          </a:blip>
          <a:srcRect/>
          <a:stretch/>
        </p:blipFill>
        <p:spPr>
          <a:xfrm>
            <a:off x="3419634" y="2221200"/>
            <a:ext cx="5352735" cy="1695067"/>
          </a:xfrm>
          <a:prstGeom prst="rect">
            <a:avLst/>
          </a:prstGeom>
          <a:noFill/>
          <a:ln>
            <a:noFill/>
          </a:ln>
          <a:effectLst>
            <a:outerShdw blurRad="528638" dist="19050" dir="5400000" algn="bl" rotWithShape="0">
              <a:schemeClr val="lt1"/>
            </a:outerShdw>
          </a:effectLst>
        </p:spPr>
      </p:pic>
      <p:pic>
        <p:nvPicPr>
          <p:cNvPr id="134" name="Google Shape;134;p1"/>
          <p:cNvPicPr preferRelativeResize="0"/>
          <p:nvPr/>
        </p:nvPicPr>
        <p:blipFill rotWithShape="1">
          <a:blip r:embed="rId4">
            <a:alphaModFix/>
          </a:blip>
          <a:srcRect/>
          <a:stretch/>
        </p:blipFill>
        <p:spPr>
          <a:xfrm>
            <a:off x="3419634" y="2221200"/>
            <a:ext cx="5352735" cy="16950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300"/>
                                        <p:tgtEl>
                                          <p:spTgt spid="133"/>
                                        </p:tgtEl>
                                      </p:cBhvr>
                                    </p:animEffect>
                                  </p:childTnLst>
                                </p:cTn>
                              </p:par>
                            </p:childTnLst>
                          </p:cTn>
                        </p:par>
                        <p:par>
                          <p:cTn id="8" fill="hold">
                            <p:stCondLst>
                              <p:cond delay="1300"/>
                            </p:stCondLst>
                            <p:childTnLst>
                              <p:par>
                                <p:cTn id="9" presetID="10" presetClass="exit" presetSubtype="0" fill="hold" nodeType="afterEffect">
                                  <p:stCondLst>
                                    <p:cond delay="0"/>
                                  </p:stCondLst>
                                  <p:childTnLst>
                                    <p:animEffect transition="out" filter="fade">
                                      <p:cBhvr>
                                        <p:cTn id="10" dur="4000"/>
                                        <p:tgtEl>
                                          <p:spTgt spid="133"/>
                                        </p:tgtEl>
                                      </p:cBhvr>
                                    </p:animEffect>
                                    <p:set>
                                      <p:cBhvr>
                                        <p:cTn id="11" dur="1" fill="hold">
                                          <p:stCondLst>
                                            <p:cond delay="4000"/>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40" name="Google Shape;140;p2"/>
          <p:cNvSpPr txBox="1">
            <a:spLocks noGrp="1"/>
          </p:cNvSpPr>
          <p:nvPr>
            <p:ph type="title"/>
          </p:nvPr>
        </p:nvSpPr>
        <p:spPr>
          <a:xfrm>
            <a:off x="343500" y="254199"/>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Hello and welcome</a:t>
            </a:r>
            <a:endParaRPr sz="4267" b="1">
              <a:solidFill>
                <a:srgbClr val="51B9A3"/>
              </a:solidFill>
            </a:endParaRPr>
          </a:p>
        </p:txBody>
      </p:sp>
      <p:pic>
        <p:nvPicPr>
          <p:cNvPr id="141" name="Google Shape;141;p2"/>
          <p:cNvPicPr preferRelativeResize="0"/>
          <p:nvPr/>
        </p:nvPicPr>
        <p:blipFill rotWithShape="1">
          <a:blip r:embed="rId3">
            <a:alphaModFix/>
          </a:blip>
          <a:srcRect r="70887"/>
          <a:stretch/>
        </p:blipFill>
        <p:spPr>
          <a:xfrm>
            <a:off x="11382894" y="331796"/>
            <a:ext cx="321412" cy="348813"/>
          </a:xfrm>
          <a:prstGeom prst="rect">
            <a:avLst/>
          </a:prstGeom>
          <a:noFill/>
          <a:ln>
            <a:noFill/>
          </a:ln>
        </p:spPr>
      </p:pic>
      <p:pic>
        <p:nvPicPr>
          <p:cNvPr id="142" name="Google Shape;142;p2"/>
          <p:cNvPicPr preferRelativeResize="0"/>
          <p:nvPr/>
        </p:nvPicPr>
        <p:blipFill rotWithShape="1">
          <a:blip r:embed="rId4">
            <a:alphaModFix/>
          </a:blip>
          <a:srcRect/>
          <a:stretch/>
        </p:blipFill>
        <p:spPr>
          <a:xfrm>
            <a:off x="6406733" y="1442408"/>
            <a:ext cx="5297568" cy="3973181"/>
          </a:xfrm>
          <a:prstGeom prst="rect">
            <a:avLst/>
          </a:prstGeom>
          <a:noFill/>
          <a:ln w="38100" cap="flat" cmpd="sng">
            <a:solidFill>
              <a:schemeClr val="lt1"/>
            </a:solidFill>
            <a:prstDash val="solid"/>
            <a:round/>
            <a:headEnd type="none" w="sm" len="sm"/>
            <a:tailEnd type="none" w="sm" len="sm"/>
          </a:ln>
        </p:spPr>
      </p:pic>
      <p:sp>
        <p:nvSpPr>
          <p:cNvPr id="143" name="Google Shape;143;p2"/>
          <p:cNvSpPr txBox="1"/>
          <p:nvPr/>
        </p:nvSpPr>
        <p:spPr>
          <a:xfrm>
            <a:off x="213491" y="1386783"/>
            <a:ext cx="5962000" cy="4124166"/>
          </a:xfrm>
          <a:prstGeom prst="rect">
            <a:avLst/>
          </a:prstGeom>
          <a:noFill/>
          <a:ln>
            <a:noFill/>
          </a:ln>
        </p:spPr>
        <p:txBody>
          <a:bodyPr spcFirstLastPara="1" wrap="square" lIns="121900" tIns="121900" rIns="121900" bIns="121900" anchor="t" anchorCtr="0">
            <a:spAutoFit/>
          </a:bodyPr>
          <a:lstStyle/>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I’m Chris Blumzon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Head of Product Development</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First UK Hire</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Been with figshare almost 10 years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Ask me about Star Wars, books, gaming, films or weightlifting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This is my dog, Chewbacca </a:t>
            </a:r>
            <a:endParaRPr sz="2800">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fade">
                                      <p:cBhvr>
                                        <p:cTn id="7" dur="1000"/>
                                        <p:tgtEl>
                                          <p:spTgt spid="1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Effect transition="in" filter="fade">
                                      <p:cBhvr>
                                        <p:cTn id="12" dur="1000"/>
                                        <p:tgtEl>
                                          <p:spTgt spid="1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Effect transition="in" filter="fade">
                                      <p:cBhvr>
                                        <p:cTn id="17" dur="1000"/>
                                        <p:tgtEl>
                                          <p:spTgt spid="1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xEl>
                                              <p:pRg st="3" end="3"/>
                                            </p:txEl>
                                          </p:spTgt>
                                        </p:tgtEl>
                                        <p:attrNameLst>
                                          <p:attrName>style.visibility</p:attrName>
                                        </p:attrNameLst>
                                      </p:cBhvr>
                                      <p:to>
                                        <p:strVal val="visible"/>
                                      </p:to>
                                    </p:set>
                                    <p:animEffect transition="in" filter="fade">
                                      <p:cBhvr>
                                        <p:cTn id="22" dur="1000"/>
                                        <p:tgtEl>
                                          <p:spTgt spid="1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animEffect transition="in" filter="fade">
                                      <p:cBhvr>
                                        <p:cTn id="27" dur="1000"/>
                                        <p:tgtEl>
                                          <p:spTgt spid="1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3">
                                            <p:txEl>
                                              <p:pRg st="5" end="5"/>
                                            </p:txEl>
                                          </p:spTgt>
                                        </p:tgtEl>
                                        <p:attrNameLst>
                                          <p:attrName>style.visibility</p:attrName>
                                        </p:attrNameLst>
                                      </p:cBhvr>
                                      <p:to>
                                        <p:strVal val="visible"/>
                                      </p:to>
                                    </p:set>
                                    <p:animEffect transition="in" filter="fade">
                                      <p:cBhvr>
                                        <p:cTn id="32" dur="1000"/>
                                        <p:tgtEl>
                                          <p:spTgt spid="1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fade">
                                      <p:cBhvr>
                                        <p:cTn id="37" dur="11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49" name="Google Shape;149;p3"/>
          <p:cNvSpPr txBox="1">
            <a:spLocks noGrp="1"/>
          </p:cNvSpPr>
          <p:nvPr>
            <p:ph type="title"/>
          </p:nvPr>
        </p:nvSpPr>
        <p:spPr>
          <a:xfrm>
            <a:off x="343500" y="319203"/>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What are we talking about today?</a:t>
            </a:r>
            <a:endParaRPr sz="4267" b="1">
              <a:solidFill>
                <a:srgbClr val="51B9A3"/>
              </a:solidFill>
            </a:endParaRPr>
          </a:p>
        </p:txBody>
      </p:sp>
      <p:pic>
        <p:nvPicPr>
          <p:cNvPr id="150" name="Google Shape;150;p3"/>
          <p:cNvPicPr preferRelativeResize="0"/>
          <p:nvPr/>
        </p:nvPicPr>
        <p:blipFill rotWithShape="1">
          <a:blip r:embed="rId3">
            <a:alphaModFix/>
          </a:blip>
          <a:srcRect r="70887"/>
          <a:stretch/>
        </p:blipFill>
        <p:spPr>
          <a:xfrm>
            <a:off x="11459294" y="392242"/>
            <a:ext cx="321412" cy="348813"/>
          </a:xfrm>
          <a:prstGeom prst="rect">
            <a:avLst/>
          </a:prstGeom>
          <a:noFill/>
          <a:ln>
            <a:noFill/>
          </a:ln>
        </p:spPr>
      </p:pic>
      <p:sp>
        <p:nvSpPr>
          <p:cNvPr id="151" name="Google Shape;151;p3"/>
          <p:cNvSpPr txBox="1"/>
          <p:nvPr/>
        </p:nvSpPr>
        <p:spPr>
          <a:xfrm>
            <a:off x="232092" y="1625858"/>
            <a:ext cx="11227200" cy="4083065"/>
          </a:xfrm>
          <a:prstGeom prst="rect">
            <a:avLst/>
          </a:prstGeom>
          <a:noFill/>
          <a:ln>
            <a:noFill/>
          </a:ln>
        </p:spPr>
        <p:txBody>
          <a:bodyPr spcFirstLastPara="1" wrap="square" lIns="121900" tIns="121900" rIns="121900" bIns="121900" anchor="t" anchorCtr="0">
            <a:spAutoFit/>
          </a:bodyPr>
          <a:lstStyle/>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An introduction to Product at figshare</a:t>
            </a:r>
            <a:endParaRPr sz="2800">
              <a:solidFill>
                <a:schemeClr val="lt1"/>
              </a:solidFill>
              <a:latin typeface="Helvetica Neue"/>
              <a:ea typeface="Helvetica Neue"/>
              <a:cs typeface="Helvetica Neue"/>
              <a:sym typeface="Helvetica Neue"/>
            </a:endParaRPr>
          </a:p>
          <a:p>
            <a:pPr marL="1219170" lvl="1"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Public roadmap - https://tinyurl.com/figgymap</a:t>
            </a:r>
            <a:endParaRPr sz="2800">
              <a:solidFill>
                <a:schemeClr val="lt1"/>
              </a:solidFill>
              <a:latin typeface="Helvetica Neue"/>
              <a:ea typeface="Helvetica Neue"/>
              <a:cs typeface="Helvetica Neue"/>
              <a:sym typeface="Helvetica Neue"/>
            </a:endParaRPr>
          </a:p>
          <a:p>
            <a:pPr marL="1219170" lvl="1"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IR Roadmap - https://tinyurl.com/figIR</a:t>
            </a:r>
            <a:endParaRPr sz="2800">
              <a:solidFill>
                <a:schemeClr val="lt1"/>
              </a:solidFill>
              <a:latin typeface="Helvetica Neue"/>
              <a:ea typeface="Helvetica Neue"/>
              <a:cs typeface="Helvetica Neue"/>
              <a:sym typeface="Helvetica Neue"/>
            </a:endParaRPr>
          </a:p>
          <a:p>
            <a:pPr marL="1828754" lvl="2"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figsharerepository</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A brief rundown of process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A look back over the last year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Our goals for the next year </a:t>
            </a:r>
            <a:endParaRPr sz="2800">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a:solidFill>
                  <a:schemeClr val="lt1"/>
                </a:solidFill>
                <a:latin typeface="Helvetica Neue"/>
                <a:ea typeface="Helvetica Neue"/>
                <a:cs typeface="Helvetica Neue"/>
                <a:sym typeface="Helvetica Neue"/>
              </a:rPr>
              <a:t>Some early looks into our plans further ahead</a:t>
            </a:r>
            <a:endParaRPr sz="2800">
              <a:solidFill>
                <a:schemeClr val="lt1"/>
              </a:solidFill>
              <a:latin typeface="Helvetica Neue"/>
              <a:ea typeface="Helvetica Neue"/>
              <a:cs typeface="Helvetica Neue"/>
              <a:sym typeface="Helvetica Neue"/>
            </a:endParaRPr>
          </a:p>
          <a:p>
            <a:pPr>
              <a:buClr>
                <a:srgbClr val="000000"/>
              </a:buClr>
              <a:buSzPts val="1900"/>
            </a:pPr>
            <a:endParaRPr sz="2533">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4"/>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57" name="Google Shape;157;p4"/>
          <p:cNvSpPr txBox="1">
            <a:spLocks noGrp="1"/>
          </p:cNvSpPr>
          <p:nvPr>
            <p:ph type="title"/>
          </p:nvPr>
        </p:nvSpPr>
        <p:spPr>
          <a:xfrm>
            <a:off x="386833" y="1175100"/>
            <a:ext cx="3562000" cy="41552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Where do requests come from?</a:t>
            </a:r>
            <a:endParaRPr sz="4267" b="1">
              <a:solidFill>
                <a:srgbClr val="51B9A3"/>
              </a:solidFill>
            </a:endParaRPr>
          </a:p>
        </p:txBody>
      </p:sp>
      <p:pic>
        <p:nvPicPr>
          <p:cNvPr id="158" name="Google Shape;158;p4"/>
          <p:cNvPicPr preferRelativeResize="0"/>
          <p:nvPr/>
        </p:nvPicPr>
        <p:blipFill rotWithShape="1">
          <a:blip r:embed="rId3">
            <a:alphaModFix/>
          </a:blip>
          <a:srcRect r="70887"/>
          <a:stretch/>
        </p:blipFill>
        <p:spPr>
          <a:xfrm>
            <a:off x="11448461" y="360063"/>
            <a:ext cx="321412" cy="348813"/>
          </a:xfrm>
          <a:prstGeom prst="rect">
            <a:avLst/>
          </a:prstGeom>
          <a:noFill/>
          <a:ln>
            <a:noFill/>
          </a:ln>
        </p:spPr>
      </p:pic>
      <p:sp>
        <p:nvSpPr>
          <p:cNvPr id="159" name="Google Shape;159;p4"/>
          <p:cNvSpPr/>
          <p:nvPr/>
        </p:nvSpPr>
        <p:spPr>
          <a:xfrm>
            <a:off x="4384717" y="1838051"/>
            <a:ext cx="1481200" cy="1406400"/>
          </a:xfrm>
          <a:prstGeom prst="roundRect">
            <a:avLst>
              <a:gd name="adj" fmla="val 16667"/>
            </a:avLst>
          </a:prstGeom>
          <a:solidFill>
            <a:srgbClr val="F9CB9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New Clients</a:t>
            </a:r>
            <a:endParaRPr sz="1867">
              <a:solidFill>
                <a:srgbClr val="FFFFFF"/>
              </a:solidFill>
              <a:latin typeface="Arial"/>
              <a:ea typeface="Arial"/>
              <a:cs typeface="Arial"/>
              <a:sym typeface="Arial"/>
            </a:endParaRPr>
          </a:p>
        </p:txBody>
      </p:sp>
      <p:sp>
        <p:nvSpPr>
          <p:cNvPr id="160" name="Google Shape;160;p4"/>
          <p:cNvSpPr/>
          <p:nvPr/>
        </p:nvSpPr>
        <p:spPr>
          <a:xfrm>
            <a:off x="4769271" y="598433"/>
            <a:ext cx="1481200" cy="1406400"/>
          </a:xfrm>
          <a:prstGeom prst="roundRect">
            <a:avLst>
              <a:gd name="adj" fmla="val 16667"/>
            </a:avLst>
          </a:prstGeom>
          <a:solidFill>
            <a:srgbClr val="9FC5E8"/>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Users</a:t>
            </a:r>
            <a:endParaRPr sz="1867">
              <a:solidFill>
                <a:srgbClr val="FFFFFF"/>
              </a:solidFill>
              <a:latin typeface="Arial"/>
              <a:ea typeface="Arial"/>
              <a:cs typeface="Arial"/>
              <a:sym typeface="Arial"/>
            </a:endParaRPr>
          </a:p>
        </p:txBody>
      </p:sp>
      <p:sp>
        <p:nvSpPr>
          <p:cNvPr id="161" name="Google Shape;161;p4"/>
          <p:cNvSpPr/>
          <p:nvPr/>
        </p:nvSpPr>
        <p:spPr>
          <a:xfrm>
            <a:off x="7885671" y="892167"/>
            <a:ext cx="1481200" cy="1344800"/>
          </a:xfrm>
          <a:prstGeom prst="roundRect">
            <a:avLst>
              <a:gd name="adj" fmla="val 16667"/>
            </a:avLst>
          </a:prstGeom>
          <a:solidFill>
            <a:srgbClr val="3C78D8"/>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Events</a:t>
            </a:r>
            <a:endParaRPr sz="1867">
              <a:solidFill>
                <a:srgbClr val="FFFFFF"/>
              </a:solidFill>
              <a:latin typeface="Arial"/>
              <a:ea typeface="Arial"/>
              <a:cs typeface="Arial"/>
              <a:sym typeface="Arial"/>
            </a:endParaRPr>
          </a:p>
        </p:txBody>
      </p:sp>
      <p:sp>
        <p:nvSpPr>
          <p:cNvPr id="162" name="Google Shape;162;p4"/>
          <p:cNvSpPr/>
          <p:nvPr/>
        </p:nvSpPr>
        <p:spPr>
          <a:xfrm>
            <a:off x="9257717" y="1098033"/>
            <a:ext cx="1525600" cy="1477600"/>
          </a:xfrm>
          <a:prstGeom prst="roundRect">
            <a:avLst>
              <a:gd name="adj" fmla="val 16667"/>
            </a:avLst>
          </a:prstGeom>
          <a:solidFill>
            <a:srgbClr val="D5A6BD"/>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Mandates </a:t>
            </a:r>
            <a:endParaRPr sz="1867">
              <a:solidFill>
                <a:srgbClr val="FFFFFF"/>
              </a:solidFill>
              <a:latin typeface="Arial"/>
              <a:ea typeface="Arial"/>
              <a:cs typeface="Arial"/>
              <a:sym typeface="Arial"/>
            </a:endParaRPr>
          </a:p>
        </p:txBody>
      </p:sp>
      <p:sp>
        <p:nvSpPr>
          <p:cNvPr id="163" name="Google Shape;163;p4"/>
          <p:cNvSpPr/>
          <p:nvPr/>
        </p:nvSpPr>
        <p:spPr>
          <a:xfrm>
            <a:off x="4726617" y="3756400"/>
            <a:ext cx="1877600" cy="1891200"/>
          </a:xfrm>
          <a:prstGeom prst="roundRect">
            <a:avLst>
              <a:gd name="adj" fmla="val 16667"/>
            </a:avLst>
          </a:prstGeom>
          <a:solidFill>
            <a:srgbClr val="FB8C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Partner organisations</a:t>
            </a:r>
            <a:endParaRPr sz="1867">
              <a:solidFill>
                <a:srgbClr val="FFFFFF"/>
              </a:solidFill>
              <a:latin typeface="Arial"/>
              <a:ea typeface="Arial"/>
              <a:cs typeface="Arial"/>
              <a:sym typeface="Arial"/>
            </a:endParaRPr>
          </a:p>
        </p:txBody>
      </p:sp>
      <p:sp>
        <p:nvSpPr>
          <p:cNvPr id="164" name="Google Shape;164;p4"/>
          <p:cNvSpPr/>
          <p:nvPr/>
        </p:nvSpPr>
        <p:spPr>
          <a:xfrm>
            <a:off x="8960400" y="2919733"/>
            <a:ext cx="1481200" cy="1344800"/>
          </a:xfrm>
          <a:prstGeom prst="roundRect">
            <a:avLst>
              <a:gd name="adj" fmla="val 16667"/>
            </a:avLst>
          </a:prstGeom>
          <a:solidFill>
            <a:srgbClr val="E6B8A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Internal initiatives</a:t>
            </a:r>
            <a:endParaRPr sz="1867">
              <a:solidFill>
                <a:srgbClr val="FFFFFF"/>
              </a:solidFill>
              <a:latin typeface="Arial"/>
              <a:ea typeface="Arial"/>
              <a:cs typeface="Arial"/>
              <a:sym typeface="Arial"/>
            </a:endParaRPr>
          </a:p>
        </p:txBody>
      </p:sp>
      <p:sp>
        <p:nvSpPr>
          <p:cNvPr id="165" name="Google Shape;165;p4"/>
          <p:cNvSpPr/>
          <p:nvPr/>
        </p:nvSpPr>
        <p:spPr>
          <a:xfrm>
            <a:off x="6301800" y="1951400"/>
            <a:ext cx="1424800" cy="1477600"/>
          </a:xfrm>
          <a:prstGeom prst="roundRect">
            <a:avLst>
              <a:gd name="adj" fmla="val 16667"/>
            </a:avLst>
          </a:prstGeom>
          <a:solidFill>
            <a:srgbClr val="B6D7A8"/>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Sales team</a:t>
            </a:r>
            <a:endParaRPr sz="1867">
              <a:solidFill>
                <a:srgbClr val="FFFFFF"/>
              </a:solidFill>
              <a:latin typeface="Arial"/>
              <a:ea typeface="Arial"/>
              <a:cs typeface="Arial"/>
              <a:sym typeface="Arial"/>
            </a:endParaRPr>
          </a:p>
        </p:txBody>
      </p:sp>
      <p:sp>
        <p:nvSpPr>
          <p:cNvPr id="166" name="Google Shape;166;p4"/>
          <p:cNvSpPr/>
          <p:nvPr/>
        </p:nvSpPr>
        <p:spPr>
          <a:xfrm>
            <a:off x="7572584" y="2919733"/>
            <a:ext cx="1197200" cy="11156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Admins</a:t>
            </a:r>
            <a:endParaRPr sz="1867">
              <a:solidFill>
                <a:srgbClr val="FFFFFF"/>
              </a:solidFill>
              <a:latin typeface="Arial"/>
              <a:ea typeface="Arial"/>
              <a:cs typeface="Arial"/>
              <a:sym typeface="Arial"/>
            </a:endParaRPr>
          </a:p>
        </p:txBody>
      </p:sp>
      <p:sp>
        <p:nvSpPr>
          <p:cNvPr id="167" name="Google Shape;167;p4"/>
          <p:cNvSpPr/>
          <p:nvPr/>
        </p:nvSpPr>
        <p:spPr>
          <a:xfrm>
            <a:off x="6526100" y="4663567"/>
            <a:ext cx="1578400" cy="1406400"/>
          </a:xfrm>
          <a:prstGeom prst="roundRect">
            <a:avLst>
              <a:gd name="adj" fmla="val 16667"/>
            </a:avLst>
          </a:prstGeom>
          <a:solidFill>
            <a:srgbClr val="76A5A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Digital Science teams</a:t>
            </a:r>
            <a:endParaRPr sz="1867">
              <a:solidFill>
                <a:srgbClr val="FFFFFF"/>
              </a:solidFill>
              <a:latin typeface="Arial"/>
              <a:ea typeface="Arial"/>
              <a:cs typeface="Arial"/>
              <a:sym typeface="Arial"/>
            </a:endParaRPr>
          </a:p>
        </p:txBody>
      </p:sp>
      <p:sp>
        <p:nvSpPr>
          <p:cNvPr id="168" name="Google Shape;168;p4"/>
          <p:cNvSpPr/>
          <p:nvPr/>
        </p:nvSpPr>
        <p:spPr>
          <a:xfrm>
            <a:off x="9630233" y="3981200"/>
            <a:ext cx="1702800" cy="1666400"/>
          </a:xfrm>
          <a:prstGeom prst="roundRect">
            <a:avLst>
              <a:gd name="adj" fmla="val 16667"/>
            </a:avLst>
          </a:prstGeom>
          <a:solidFill>
            <a:srgbClr val="51B9A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rgbClr val="FFFFFF"/>
                </a:solidFill>
                <a:latin typeface="Arial"/>
                <a:ea typeface="Arial"/>
                <a:cs typeface="Arial"/>
                <a:sym typeface="Arial"/>
              </a:rPr>
              <a:t>Legal &amp; Compliance</a:t>
            </a:r>
            <a:endParaRPr sz="1867">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1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fade">
                                      <p:cBhvr>
                                        <p:cTn id="22" dur="1000"/>
                                        <p:tgtEl>
                                          <p:spTgt spid="1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fade">
                                      <p:cBhvr>
                                        <p:cTn id="27" dur="1000"/>
                                        <p:tgtEl>
                                          <p:spTgt spid="1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fade">
                                      <p:cBhvr>
                                        <p:cTn id="32" dur="1000"/>
                                        <p:tgtEl>
                                          <p:spTgt spid="1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1000"/>
                                        <p:tgtEl>
                                          <p:spTgt spid="1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1000"/>
                                        <p:tgtEl>
                                          <p:spTgt spid="1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7"/>
                                        </p:tgtEl>
                                        <p:attrNameLst>
                                          <p:attrName>style.visibility</p:attrName>
                                        </p:attrNameLst>
                                      </p:cBhvr>
                                      <p:to>
                                        <p:strVal val="visible"/>
                                      </p:to>
                                    </p:set>
                                    <p:animEffect transition="in" filter="fade">
                                      <p:cBhvr>
                                        <p:cTn id="47" dur="1000"/>
                                        <p:tgtEl>
                                          <p:spTgt spid="1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1"/>
                                        </p:tgtEl>
                                        <p:attrNameLst>
                                          <p:attrName>style.visibility</p:attrName>
                                        </p:attrNameLst>
                                      </p:cBhvr>
                                      <p:to>
                                        <p:strVal val="visible"/>
                                      </p:to>
                                    </p:set>
                                    <p:animEffect transition="in" filter="fade">
                                      <p:cBhvr>
                                        <p:cTn id="52"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74" name="Google Shape;174;p5"/>
          <p:cNvSpPr txBox="1">
            <a:spLocks noGrp="1"/>
          </p:cNvSpPr>
          <p:nvPr>
            <p:ph type="title"/>
          </p:nvPr>
        </p:nvSpPr>
        <p:spPr>
          <a:xfrm>
            <a:off x="343500" y="319203"/>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How to we evaluate feature requests  </a:t>
            </a:r>
            <a:endParaRPr sz="4267" b="1">
              <a:solidFill>
                <a:srgbClr val="51B9A3"/>
              </a:solidFill>
            </a:endParaRPr>
          </a:p>
        </p:txBody>
      </p:sp>
      <p:pic>
        <p:nvPicPr>
          <p:cNvPr id="175" name="Google Shape;175;p5"/>
          <p:cNvPicPr preferRelativeResize="0"/>
          <p:nvPr/>
        </p:nvPicPr>
        <p:blipFill rotWithShape="1">
          <a:blip r:embed="rId3">
            <a:alphaModFix/>
          </a:blip>
          <a:srcRect r="70887"/>
          <a:stretch/>
        </p:blipFill>
        <p:spPr>
          <a:xfrm>
            <a:off x="11502627" y="357996"/>
            <a:ext cx="321412" cy="348813"/>
          </a:xfrm>
          <a:prstGeom prst="rect">
            <a:avLst/>
          </a:prstGeom>
          <a:noFill/>
          <a:ln>
            <a:noFill/>
          </a:ln>
        </p:spPr>
      </p:pic>
      <p:sp>
        <p:nvSpPr>
          <p:cNvPr id="176" name="Google Shape;176;p5"/>
          <p:cNvSpPr txBox="1"/>
          <p:nvPr/>
        </p:nvSpPr>
        <p:spPr>
          <a:xfrm>
            <a:off x="419667" y="786500"/>
            <a:ext cx="10885600" cy="741701"/>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2100"/>
            </a:pPr>
            <a:endParaRPr sz="2800">
              <a:solidFill>
                <a:srgbClr val="000000"/>
              </a:solidFill>
              <a:latin typeface="Arial"/>
              <a:ea typeface="Arial"/>
              <a:cs typeface="Arial"/>
              <a:sym typeface="Arial"/>
            </a:endParaRPr>
          </a:p>
        </p:txBody>
      </p:sp>
      <p:sp>
        <p:nvSpPr>
          <p:cNvPr id="177" name="Google Shape;177;p5"/>
          <p:cNvSpPr txBox="1"/>
          <p:nvPr/>
        </p:nvSpPr>
        <p:spPr>
          <a:xfrm>
            <a:off x="343500" y="1194351"/>
            <a:ext cx="11227200" cy="4944839"/>
          </a:xfrm>
          <a:prstGeom prst="rect">
            <a:avLst/>
          </a:prstGeom>
          <a:noFill/>
          <a:ln>
            <a:noFill/>
          </a:ln>
        </p:spPr>
        <p:txBody>
          <a:bodyPr spcFirstLastPara="1" wrap="square" lIns="121900" tIns="121900" rIns="121900" bIns="121900" anchor="t" anchorCtr="0">
            <a:spAutoFit/>
          </a:bodyPr>
          <a:lstStyle/>
          <a:p>
            <a:pPr>
              <a:buClr>
                <a:srgbClr val="000000"/>
              </a:buClr>
              <a:buSzPts val="2100"/>
            </a:pPr>
            <a:r>
              <a:rPr lang="en-GB" sz="2800">
                <a:solidFill>
                  <a:schemeClr val="lt1"/>
                </a:solidFill>
                <a:latin typeface="Helvetica Neue"/>
                <a:ea typeface="Helvetica Neue"/>
                <a:cs typeface="Helvetica Neue"/>
                <a:sym typeface="Helvetica Neue"/>
              </a:rPr>
              <a:t>We get a lot of requests! </a:t>
            </a:r>
            <a:endParaRPr sz="2800">
              <a:solidFill>
                <a:schemeClr val="lt1"/>
              </a:solidFill>
              <a:latin typeface="Helvetica Neue"/>
              <a:ea typeface="Helvetica Neue"/>
              <a:cs typeface="Helvetica Neue"/>
              <a:sym typeface="Helvetica Neue"/>
            </a:endParaRPr>
          </a:p>
          <a:p>
            <a:pPr>
              <a:buClr>
                <a:srgbClr val="000000"/>
              </a:buClr>
              <a:buSzPts val="1900"/>
            </a:pPr>
            <a:endParaRPr sz="2533">
              <a:solidFill>
                <a:schemeClr val="lt1"/>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Retention</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Keeping existing clients happy!</a:t>
            </a:r>
            <a:endParaRPr sz="2800">
              <a:solidFill>
                <a:srgbClr val="D9D9D9"/>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Expanding use</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How can we help our clients increase the breadth of their usage of figshare?</a:t>
            </a:r>
            <a:endParaRPr sz="2800">
              <a:solidFill>
                <a:srgbClr val="D9D9D9"/>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End user usage</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How can we help the experience of using figshare? </a:t>
            </a:r>
            <a:endParaRPr sz="2800">
              <a:solidFill>
                <a:srgbClr val="D9D9D9"/>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Innovation</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What can we do to shape the space</a:t>
            </a:r>
            <a:endParaRPr sz="2800">
              <a:solidFill>
                <a:srgbClr val="D9D9D9"/>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Policy, regulatory and legal</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Ensuring compliance at every step</a:t>
            </a:r>
            <a:endParaRPr sz="2800">
              <a:solidFill>
                <a:srgbClr val="D9D9D9"/>
              </a:solidFill>
              <a:latin typeface="Helvetica Neue"/>
              <a:ea typeface="Helvetica Neue"/>
              <a:cs typeface="Helvetica Neue"/>
              <a:sym typeface="Helvetica Neue"/>
            </a:endParaRPr>
          </a:p>
          <a:p>
            <a:pPr marL="609585" indent="-482588">
              <a:buClr>
                <a:schemeClr val="lt1"/>
              </a:buClr>
              <a:buSzPts val="2100"/>
              <a:buFont typeface="Helvetica Neue"/>
              <a:buChar char="●"/>
            </a:pPr>
            <a:r>
              <a:rPr lang="en-GB" sz="2800" b="1">
                <a:solidFill>
                  <a:schemeClr val="lt1"/>
                </a:solidFill>
                <a:latin typeface="Helvetica Neue"/>
                <a:ea typeface="Helvetica Neue"/>
                <a:cs typeface="Helvetica Neue"/>
                <a:sym typeface="Helvetica Neue"/>
              </a:rPr>
              <a:t>Technical feasibility</a:t>
            </a:r>
            <a:r>
              <a:rPr lang="en-GB" sz="2800">
                <a:solidFill>
                  <a:schemeClr val="lt1"/>
                </a:solidFill>
                <a:latin typeface="Helvetica Neue"/>
                <a:ea typeface="Helvetica Neue"/>
                <a:cs typeface="Helvetica Neue"/>
                <a:sym typeface="Helvetica Neue"/>
              </a:rPr>
              <a:t> </a:t>
            </a:r>
            <a:r>
              <a:rPr lang="en-GB" sz="2800">
                <a:solidFill>
                  <a:srgbClr val="D9D9D9"/>
                </a:solidFill>
                <a:latin typeface="Helvetica Neue"/>
                <a:ea typeface="Helvetica Neue"/>
                <a:cs typeface="Helvetica Neue"/>
                <a:sym typeface="Helvetica Neue"/>
              </a:rPr>
              <a:t>- Is it doable and is it the right time to do it?</a:t>
            </a:r>
            <a:endParaRPr sz="2800">
              <a:solidFill>
                <a:srgbClr val="D9D9D9"/>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animEffect transition="in" filter="fade">
                                      <p:cBhvr>
                                        <p:cTn id="7" dur="1000"/>
                                        <p:tgtEl>
                                          <p:spTgt spid="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xEl>
                                              <p:pRg st="0" end="0"/>
                                            </p:txEl>
                                          </p:spTgt>
                                        </p:tgtEl>
                                        <p:attrNameLst>
                                          <p:attrName>style.visibility</p:attrName>
                                        </p:attrNameLst>
                                      </p:cBhvr>
                                      <p:to>
                                        <p:strVal val="visible"/>
                                      </p:to>
                                    </p:set>
                                    <p:animEffect transition="in" filter="fade">
                                      <p:cBhvr>
                                        <p:cTn id="12" dur="1000"/>
                                        <p:tgtEl>
                                          <p:spTgt spid="17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xEl>
                                              <p:pRg st="2" end="2"/>
                                            </p:txEl>
                                          </p:spTgt>
                                        </p:tgtEl>
                                        <p:attrNameLst>
                                          <p:attrName>style.visibility</p:attrName>
                                        </p:attrNameLst>
                                      </p:cBhvr>
                                      <p:to>
                                        <p:strVal val="visible"/>
                                      </p:to>
                                    </p:set>
                                    <p:animEffect transition="in" filter="fade">
                                      <p:cBhvr>
                                        <p:cTn id="17" dur="1000"/>
                                        <p:tgtEl>
                                          <p:spTgt spid="1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xEl>
                                              <p:pRg st="3" end="3"/>
                                            </p:txEl>
                                          </p:spTgt>
                                        </p:tgtEl>
                                        <p:attrNameLst>
                                          <p:attrName>style.visibility</p:attrName>
                                        </p:attrNameLst>
                                      </p:cBhvr>
                                      <p:to>
                                        <p:strVal val="visible"/>
                                      </p:to>
                                    </p:set>
                                    <p:animEffect transition="in" filter="fade">
                                      <p:cBhvr>
                                        <p:cTn id="22" dur="1000"/>
                                        <p:tgtEl>
                                          <p:spTgt spid="1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xEl>
                                              <p:pRg st="4" end="4"/>
                                            </p:txEl>
                                          </p:spTgt>
                                        </p:tgtEl>
                                        <p:attrNameLst>
                                          <p:attrName>style.visibility</p:attrName>
                                        </p:attrNameLst>
                                      </p:cBhvr>
                                      <p:to>
                                        <p:strVal val="visible"/>
                                      </p:to>
                                    </p:set>
                                    <p:animEffect transition="in" filter="fade">
                                      <p:cBhvr>
                                        <p:cTn id="27" dur="1000"/>
                                        <p:tgtEl>
                                          <p:spTgt spid="1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
                                            <p:txEl>
                                              <p:pRg st="5" end="5"/>
                                            </p:txEl>
                                          </p:spTgt>
                                        </p:tgtEl>
                                        <p:attrNameLst>
                                          <p:attrName>style.visibility</p:attrName>
                                        </p:attrNameLst>
                                      </p:cBhvr>
                                      <p:to>
                                        <p:strVal val="visible"/>
                                      </p:to>
                                    </p:set>
                                    <p:animEffect transition="in" filter="fade">
                                      <p:cBhvr>
                                        <p:cTn id="32" dur="1000"/>
                                        <p:tgtEl>
                                          <p:spTgt spid="1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7">
                                            <p:txEl>
                                              <p:pRg st="6" end="6"/>
                                            </p:txEl>
                                          </p:spTgt>
                                        </p:tgtEl>
                                        <p:attrNameLst>
                                          <p:attrName>style.visibility</p:attrName>
                                        </p:attrNameLst>
                                      </p:cBhvr>
                                      <p:to>
                                        <p:strVal val="visible"/>
                                      </p:to>
                                    </p:set>
                                    <p:animEffect transition="in" filter="fade">
                                      <p:cBhvr>
                                        <p:cTn id="37" dur="1000"/>
                                        <p:tgtEl>
                                          <p:spTgt spid="17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7">
                                            <p:txEl>
                                              <p:pRg st="7" end="7"/>
                                            </p:txEl>
                                          </p:spTgt>
                                        </p:tgtEl>
                                        <p:attrNameLst>
                                          <p:attrName>style.visibility</p:attrName>
                                        </p:attrNameLst>
                                      </p:cBhvr>
                                      <p:to>
                                        <p:strVal val="visible"/>
                                      </p:to>
                                    </p:set>
                                    <p:animEffect transition="in" filter="fade">
                                      <p:cBhvr>
                                        <p:cTn id="42" dur="1000"/>
                                        <p:tgtEl>
                                          <p:spTgt spid="17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83" name="Google Shape;183;p6"/>
          <p:cNvSpPr txBox="1">
            <a:spLocks noGrp="1"/>
          </p:cNvSpPr>
          <p:nvPr>
            <p:ph type="title"/>
          </p:nvPr>
        </p:nvSpPr>
        <p:spPr>
          <a:xfrm>
            <a:off x="343500" y="254199"/>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The process</a:t>
            </a:r>
            <a:endParaRPr sz="4267" b="1">
              <a:solidFill>
                <a:srgbClr val="51B9A3"/>
              </a:solidFill>
            </a:endParaRPr>
          </a:p>
        </p:txBody>
      </p:sp>
      <p:pic>
        <p:nvPicPr>
          <p:cNvPr id="184" name="Google Shape;184;p6"/>
          <p:cNvPicPr preferRelativeResize="0"/>
          <p:nvPr/>
        </p:nvPicPr>
        <p:blipFill rotWithShape="1">
          <a:blip r:embed="rId3">
            <a:alphaModFix/>
          </a:blip>
          <a:srcRect r="70887"/>
          <a:stretch/>
        </p:blipFill>
        <p:spPr>
          <a:xfrm>
            <a:off x="11382894" y="292996"/>
            <a:ext cx="321412" cy="348813"/>
          </a:xfrm>
          <a:prstGeom prst="rect">
            <a:avLst/>
          </a:prstGeom>
          <a:noFill/>
          <a:ln>
            <a:noFill/>
          </a:ln>
        </p:spPr>
      </p:pic>
      <p:sp>
        <p:nvSpPr>
          <p:cNvPr id="185" name="Google Shape;185;p6"/>
          <p:cNvSpPr txBox="1"/>
          <p:nvPr/>
        </p:nvSpPr>
        <p:spPr>
          <a:xfrm>
            <a:off x="419667" y="786500"/>
            <a:ext cx="10885600" cy="741701"/>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2100"/>
            </a:pPr>
            <a:endParaRPr sz="2800">
              <a:solidFill>
                <a:srgbClr val="000000"/>
              </a:solidFill>
              <a:latin typeface="Arial"/>
              <a:ea typeface="Arial"/>
              <a:cs typeface="Arial"/>
              <a:sym typeface="Arial"/>
            </a:endParaRPr>
          </a:p>
        </p:txBody>
      </p:sp>
      <p:sp>
        <p:nvSpPr>
          <p:cNvPr id="186" name="Google Shape;186;p6"/>
          <p:cNvSpPr txBox="1"/>
          <p:nvPr/>
        </p:nvSpPr>
        <p:spPr>
          <a:xfrm>
            <a:off x="235159" y="1581797"/>
            <a:ext cx="11227200" cy="3693278"/>
          </a:xfrm>
          <a:prstGeom prst="rect">
            <a:avLst/>
          </a:prstGeom>
          <a:noFill/>
          <a:ln>
            <a:noFill/>
          </a:ln>
        </p:spPr>
        <p:txBody>
          <a:bodyPr spcFirstLastPara="1" wrap="square" lIns="121900" tIns="121900" rIns="121900" bIns="121900" anchor="t" anchorCtr="0">
            <a:spAutoFit/>
          </a:bodyPr>
          <a:lstStyle/>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Analyzing the request &amp; acceptance</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User Interviews</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Document initial thoughts</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Internal review </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Design sketches</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Community review (https://tinyurl.com/figsharerequest)</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User testing</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Development begins!</a:t>
            </a:r>
            <a:endParaRPr sz="2533">
              <a:solidFill>
                <a:srgbClr val="F2F2F2"/>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10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xEl>
                                              <p:pRg st="1" end="1"/>
                                            </p:txEl>
                                          </p:spTgt>
                                        </p:tgtEl>
                                        <p:attrNameLst>
                                          <p:attrName>style.visibility</p:attrName>
                                        </p:attrNameLst>
                                      </p:cBhvr>
                                      <p:to>
                                        <p:strVal val="visible"/>
                                      </p:to>
                                    </p:set>
                                    <p:animEffect transition="in" filter="fade">
                                      <p:cBhvr>
                                        <p:cTn id="12" dur="1000"/>
                                        <p:tgtEl>
                                          <p:spTgt spid="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xEl>
                                              <p:pRg st="2" end="2"/>
                                            </p:txEl>
                                          </p:spTgt>
                                        </p:tgtEl>
                                        <p:attrNameLst>
                                          <p:attrName>style.visibility</p:attrName>
                                        </p:attrNameLst>
                                      </p:cBhvr>
                                      <p:to>
                                        <p:strVal val="visible"/>
                                      </p:to>
                                    </p:set>
                                    <p:animEffect transition="in" filter="fade">
                                      <p:cBhvr>
                                        <p:cTn id="17" dur="1000"/>
                                        <p:tgtEl>
                                          <p:spTgt spid="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xEl>
                                              <p:pRg st="3" end="3"/>
                                            </p:txEl>
                                          </p:spTgt>
                                        </p:tgtEl>
                                        <p:attrNameLst>
                                          <p:attrName>style.visibility</p:attrName>
                                        </p:attrNameLst>
                                      </p:cBhvr>
                                      <p:to>
                                        <p:strVal val="visible"/>
                                      </p:to>
                                    </p:set>
                                    <p:animEffect transition="in" filter="fade">
                                      <p:cBhvr>
                                        <p:cTn id="22" dur="1000"/>
                                        <p:tgtEl>
                                          <p:spTgt spid="1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
                                            <p:txEl>
                                              <p:pRg st="4" end="4"/>
                                            </p:txEl>
                                          </p:spTgt>
                                        </p:tgtEl>
                                        <p:attrNameLst>
                                          <p:attrName>style.visibility</p:attrName>
                                        </p:attrNameLst>
                                      </p:cBhvr>
                                      <p:to>
                                        <p:strVal val="visible"/>
                                      </p:to>
                                    </p:set>
                                    <p:animEffect transition="in" filter="fade">
                                      <p:cBhvr>
                                        <p:cTn id="27" dur="1000"/>
                                        <p:tgtEl>
                                          <p:spTgt spid="1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6">
                                            <p:txEl>
                                              <p:pRg st="5" end="5"/>
                                            </p:txEl>
                                          </p:spTgt>
                                        </p:tgtEl>
                                        <p:attrNameLst>
                                          <p:attrName>style.visibility</p:attrName>
                                        </p:attrNameLst>
                                      </p:cBhvr>
                                      <p:to>
                                        <p:strVal val="visible"/>
                                      </p:to>
                                    </p:set>
                                    <p:animEffect transition="in" filter="fade">
                                      <p:cBhvr>
                                        <p:cTn id="32" dur="1000"/>
                                        <p:tgtEl>
                                          <p:spTgt spid="1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6">
                                            <p:txEl>
                                              <p:pRg st="6" end="6"/>
                                            </p:txEl>
                                          </p:spTgt>
                                        </p:tgtEl>
                                        <p:attrNameLst>
                                          <p:attrName>style.visibility</p:attrName>
                                        </p:attrNameLst>
                                      </p:cBhvr>
                                      <p:to>
                                        <p:strVal val="visible"/>
                                      </p:to>
                                    </p:set>
                                    <p:animEffect transition="in" filter="fade">
                                      <p:cBhvr>
                                        <p:cTn id="37" dur="1000"/>
                                        <p:tgtEl>
                                          <p:spTgt spid="1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6">
                                            <p:txEl>
                                              <p:pRg st="7" end="7"/>
                                            </p:txEl>
                                          </p:spTgt>
                                        </p:tgtEl>
                                        <p:attrNameLst>
                                          <p:attrName>style.visibility</p:attrName>
                                        </p:attrNameLst>
                                      </p:cBhvr>
                                      <p:to>
                                        <p:strVal val="visible"/>
                                      </p:to>
                                    </p:set>
                                    <p:animEffect transition="in" filter="fade">
                                      <p:cBhvr>
                                        <p:cTn id="42" dur="1000"/>
                                        <p:tgtEl>
                                          <p:spTgt spid="1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192" name="Google Shape;192;p7"/>
          <p:cNvSpPr txBox="1">
            <a:spLocks noGrp="1"/>
          </p:cNvSpPr>
          <p:nvPr>
            <p:ph type="title"/>
          </p:nvPr>
        </p:nvSpPr>
        <p:spPr>
          <a:xfrm>
            <a:off x="343500" y="340872"/>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The development process</a:t>
            </a:r>
            <a:endParaRPr sz="4267" b="1">
              <a:solidFill>
                <a:srgbClr val="51B9A3"/>
              </a:solidFill>
            </a:endParaRPr>
          </a:p>
        </p:txBody>
      </p:sp>
      <p:pic>
        <p:nvPicPr>
          <p:cNvPr id="193" name="Google Shape;193;p7"/>
          <p:cNvPicPr preferRelativeResize="0"/>
          <p:nvPr/>
        </p:nvPicPr>
        <p:blipFill rotWithShape="1">
          <a:blip r:embed="rId3">
            <a:alphaModFix/>
          </a:blip>
          <a:srcRect r="70887"/>
          <a:stretch/>
        </p:blipFill>
        <p:spPr>
          <a:xfrm>
            <a:off x="11305261" y="379663"/>
            <a:ext cx="321412" cy="348813"/>
          </a:xfrm>
          <a:prstGeom prst="rect">
            <a:avLst/>
          </a:prstGeom>
          <a:noFill/>
          <a:ln>
            <a:noFill/>
          </a:ln>
        </p:spPr>
      </p:pic>
      <p:sp>
        <p:nvSpPr>
          <p:cNvPr id="194" name="Google Shape;194;p7"/>
          <p:cNvSpPr txBox="1"/>
          <p:nvPr/>
        </p:nvSpPr>
        <p:spPr>
          <a:xfrm>
            <a:off x="419667" y="786500"/>
            <a:ext cx="10885600" cy="741701"/>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2100"/>
            </a:pPr>
            <a:endParaRPr sz="2800">
              <a:solidFill>
                <a:srgbClr val="000000"/>
              </a:solidFill>
              <a:latin typeface="Arial"/>
              <a:ea typeface="Arial"/>
              <a:cs typeface="Arial"/>
              <a:sym typeface="Arial"/>
            </a:endParaRPr>
          </a:p>
        </p:txBody>
      </p:sp>
      <p:sp>
        <p:nvSpPr>
          <p:cNvPr id="195" name="Google Shape;195;p7"/>
          <p:cNvSpPr txBox="1"/>
          <p:nvPr/>
        </p:nvSpPr>
        <p:spPr>
          <a:xfrm>
            <a:off x="245993" y="1365115"/>
            <a:ext cx="11227200" cy="4124166"/>
          </a:xfrm>
          <a:prstGeom prst="rect">
            <a:avLst/>
          </a:prstGeom>
          <a:noFill/>
          <a:ln>
            <a:noFill/>
          </a:ln>
        </p:spPr>
        <p:txBody>
          <a:bodyPr spcFirstLastPara="1" wrap="square" lIns="121900" tIns="121900" rIns="121900" bIns="121900" anchor="t" anchorCtr="0">
            <a:spAutoFit/>
          </a:bodyPr>
          <a:lstStyle/>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Requirements </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Design finalisation</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Specifications</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Technical review &amp; sign off</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Development commences</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Code review</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Testing/QA </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Release</a:t>
            </a:r>
            <a:endParaRPr sz="2800">
              <a:solidFill>
                <a:srgbClr val="F2F2F2"/>
              </a:solidFill>
              <a:latin typeface="Helvetica Neue"/>
              <a:ea typeface="Helvetica Neue"/>
              <a:cs typeface="Helvetica Neue"/>
              <a:sym typeface="Helvetica Neue"/>
            </a:endParaRPr>
          </a:p>
          <a:p>
            <a:pPr marL="609585" indent="-482588">
              <a:buClr>
                <a:srgbClr val="F2F2F2"/>
              </a:buClr>
              <a:buSzPts val="2100"/>
              <a:buFont typeface="Helvetica Neue"/>
              <a:buChar char="●"/>
            </a:pPr>
            <a:r>
              <a:rPr lang="en-GB" sz="2800">
                <a:solidFill>
                  <a:srgbClr val="F2F2F2"/>
                </a:solidFill>
                <a:latin typeface="Helvetica Neue"/>
                <a:ea typeface="Helvetica Neue"/>
                <a:cs typeface="Helvetica Neue"/>
                <a:sym typeface="Helvetica Neue"/>
              </a:rPr>
              <a:t>Promotion</a:t>
            </a:r>
            <a:endParaRPr sz="2800">
              <a:solidFill>
                <a:srgbClr val="F2F2F2"/>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animEffect transition="in" filter="fade">
                                      <p:cBhvr>
                                        <p:cTn id="7" dur="1000"/>
                                        <p:tgtEl>
                                          <p:spTgt spid="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xEl>
                                              <p:pRg st="0" end="0"/>
                                            </p:txEl>
                                          </p:spTgt>
                                        </p:tgtEl>
                                        <p:attrNameLst>
                                          <p:attrName>style.visibility</p:attrName>
                                        </p:attrNameLst>
                                      </p:cBhvr>
                                      <p:to>
                                        <p:strVal val="visible"/>
                                      </p:to>
                                    </p:set>
                                    <p:animEffect transition="in" filter="fade">
                                      <p:cBhvr>
                                        <p:cTn id="12" dur="1000"/>
                                        <p:tgtEl>
                                          <p:spTgt spid="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xEl>
                                              <p:pRg st="1" end="1"/>
                                            </p:txEl>
                                          </p:spTgt>
                                        </p:tgtEl>
                                        <p:attrNameLst>
                                          <p:attrName>style.visibility</p:attrName>
                                        </p:attrNameLst>
                                      </p:cBhvr>
                                      <p:to>
                                        <p:strVal val="visible"/>
                                      </p:to>
                                    </p:set>
                                    <p:animEffect transition="in" filter="fade">
                                      <p:cBhvr>
                                        <p:cTn id="17" dur="1000"/>
                                        <p:tgtEl>
                                          <p:spTgt spid="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5">
                                            <p:txEl>
                                              <p:pRg st="2" end="2"/>
                                            </p:txEl>
                                          </p:spTgt>
                                        </p:tgtEl>
                                        <p:attrNameLst>
                                          <p:attrName>style.visibility</p:attrName>
                                        </p:attrNameLst>
                                      </p:cBhvr>
                                      <p:to>
                                        <p:strVal val="visible"/>
                                      </p:to>
                                    </p:set>
                                    <p:animEffect transition="in" filter="fade">
                                      <p:cBhvr>
                                        <p:cTn id="22" dur="1000"/>
                                        <p:tgtEl>
                                          <p:spTgt spid="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xEl>
                                              <p:pRg st="3" end="3"/>
                                            </p:txEl>
                                          </p:spTgt>
                                        </p:tgtEl>
                                        <p:attrNameLst>
                                          <p:attrName>style.visibility</p:attrName>
                                        </p:attrNameLst>
                                      </p:cBhvr>
                                      <p:to>
                                        <p:strVal val="visible"/>
                                      </p:to>
                                    </p:set>
                                    <p:animEffect transition="in" filter="fade">
                                      <p:cBhvr>
                                        <p:cTn id="27" dur="1000"/>
                                        <p:tgtEl>
                                          <p:spTgt spid="19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5">
                                            <p:txEl>
                                              <p:pRg st="4" end="4"/>
                                            </p:txEl>
                                          </p:spTgt>
                                        </p:tgtEl>
                                        <p:attrNameLst>
                                          <p:attrName>style.visibility</p:attrName>
                                        </p:attrNameLst>
                                      </p:cBhvr>
                                      <p:to>
                                        <p:strVal val="visible"/>
                                      </p:to>
                                    </p:set>
                                    <p:animEffect transition="in" filter="fade">
                                      <p:cBhvr>
                                        <p:cTn id="32" dur="1000"/>
                                        <p:tgtEl>
                                          <p:spTgt spid="19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5">
                                            <p:txEl>
                                              <p:pRg st="5" end="5"/>
                                            </p:txEl>
                                          </p:spTgt>
                                        </p:tgtEl>
                                        <p:attrNameLst>
                                          <p:attrName>style.visibility</p:attrName>
                                        </p:attrNameLst>
                                      </p:cBhvr>
                                      <p:to>
                                        <p:strVal val="visible"/>
                                      </p:to>
                                    </p:set>
                                    <p:animEffect transition="in" filter="fade">
                                      <p:cBhvr>
                                        <p:cTn id="37" dur="1000"/>
                                        <p:tgtEl>
                                          <p:spTgt spid="19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5">
                                            <p:txEl>
                                              <p:pRg st="6" end="6"/>
                                            </p:txEl>
                                          </p:spTgt>
                                        </p:tgtEl>
                                        <p:attrNameLst>
                                          <p:attrName>style.visibility</p:attrName>
                                        </p:attrNameLst>
                                      </p:cBhvr>
                                      <p:to>
                                        <p:strVal val="visible"/>
                                      </p:to>
                                    </p:set>
                                    <p:animEffect transition="in" filter="fade">
                                      <p:cBhvr>
                                        <p:cTn id="42" dur="1000"/>
                                        <p:tgtEl>
                                          <p:spTgt spid="19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5">
                                            <p:txEl>
                                              <p:pRg st="7" end="7"/>
                                            </p:txEl>
                                          </p:spTgt>
                                        </p:tgtEl>
                                        <p:attrNameLst>
                                          <p:attrName>style.visibility</p:attrName>
                                        </p:attrNameLst>
                                      </p:cBhvr>
                                      <p:to>
                                        <p:strVal val="visible"/>
                                      </p:to>
                                    </p:set>
                                    <p:animEffect transition="in" filter="fade">
                                      <p:cBhvr>
                                        <p:cTn id="47" dur="1000"/>
                                        <p:tgtEl>
                                          <p:spTgt spid="19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5">
                                            <p:txEl>
                                              <p:pRg st="8" end="8"/>
                                            </p:txEl>
                                          </p:spTgt>
                                        </p:tgtEl>
                                        <p:attrNameLst>
                                          <p:attrName>style.visibility</p:attrName>
                                        </p:attrNameLst>
                                      </p:cBhvr>
                                      <p:to>
                                        <p:strVal val="visible"/>
                                      </p:to>
                                    </p:set>
                                    <p:animEffect transition="in" filter="fade">
                                      <p:cBhvr>
                                        <p:cTn id="52" dur="1000"/>
                                        <p:tgtEl>
                                          <p:spTgt spid="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62229"/>
            <a:ext cx="574357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Drivers</a:t>
            </a:r>
            <a:r>
              <a:rPr sz="3600" spc="-45" dirty="0">
                <a:solidFill>
                  <a:srgbClr val="000000"/>
                </a:solidFill>
              </a:rPr>
              <a:t> </a:t>
            </a:r>
            <a:r>
              <a:rPr sz="3600" dirty="0">
                <a:solidFill>
                  <a:srgbClr val="000000"/>
                </a:solidFill>
              </a:rPr>
              <a:t>for</a:t>
            </a:r>
            <a:r>
              <a:rPr sz="3600" spc="-20" dirty="0">
                <a:solidFill>
                  <a:srgbClr val="000000"/>
                </a:solidFill>
              </a:rPr>
              <a:t> </a:t>
            </a:r>
            <a:r>
              <a:rPr sz="3600" dirty="0">
                <a:solidFill>
                  <a:srgbClr val="000000"/>
                </a:solidFill>
              </a:rPr>
              <a:t>Institutional</a:t>
            </a:r>
            <a:r>
              <a:rPr sz="3600" spc="-30" dirty="0">
                <a:solidFill>
                  <a:srgbClr val="000000"/>
                </a:solidFill>
              </a:rPr>
              <a:t> </a:t>
            </a:r>
            <a:r>
              <a:rPr sz="3600" dirty="0">
                <a:solidFill>
                  <a:srgbClr val="000000"/>
                </a:solidFill>
              </a:rPr>
              <a:t>RDM</a:t>
            </a:r>
            <a:endParaRPr sz="3600"/>
          </a:p>
        </p:txBody>
      </p:sp>
      <p:sp>
        <p:nvSpPr>
          <p:cNvPr id="3" name="object 3"/>
          <p:cNvSpPr txBox="1"/>
          <p:nvPr/>
        </p:nvSpPr>
        <p:spPr>
          <a:xfrm>
            <a:off x="916939" y="1307693"/>
            <a:ext cx="10368915" cy="2109470"/>
          </a:xfrm>
          <a:prstGeom prst="rect">
            <a:avLst/>
          </a:prstGeom>
        </p:spPr>
        <p:txBody>
          <a:bodyPr vert="horz" wrap="square" lIns="0" tIns="12700" rIns="0" bIns="0" rtlCol="0">
            <a:spAutoFit/>
          </a:bodyPr>
          <a:lstStyle/>
          <a:p>
            <a:pPr marL="241300" marR="5080" indent="-228600">
              <a:lnSpc>
                <a:spcPct val="150000"/>
              </a:lnSpc>
              <a:spcBef>
                <a:spcPts val="100"/>
              </a:spcBef>
              <a:buChar char="•"/>
              <a:tabLst>
                <a:tab pos="240665" algn="l"/>
                <a:tab pos="241300" algn="l"/>
              </a:tabLst>
            </a:pPr>
            <a:r>
              <a:rPr sz="2000" dirty="0">
                <a:latin typeface="Arial MT"/>
                <a:cs typeface="Arial MT"/>
              </a:rPr>
              <a:t>Singapore</a:t>
            </a:r>
            <a:r>
              <a:rPr sz="2000" spc="-20" dirty="0">
                <a:latin typeface="Arial MT"/>
                <a:cs typeface="Arial MT"/>
              </a:rPr>
              <a:t> </a:t>
            </a:r>
            <a:r>
              <a:rPr sz="2000" dirty="0">
                <a:latin typeface="Arial MT"/>
                <a:cs typeface="Arial MT"/>
              </a:rPr>
              <a:t>Joint</a:t>
            </a:r>
            <a:r>
              <a:rPr sz="2000" spc="-15" dirty="0">
                <a:latin typeface="Arial MT"/>
                <a:cs typeface="Arial MT"/>
              </a:rPr>
              <a:t> </a:t>
            </a:r>
            <a:r>
              <a:rPr sz="2000" dirty="0">
                <a:latin typeface="Arial MT"/>
                <a:cs typeface="Arial MT"/>
              </a:rPr>
              <a:t>Statement</a:t>
            </a:r>
            <a:r>
              <a:rPr sz="2000" spc="-25" dirty="0">
                <a:latin typeface="Arial MT"/>
                <a:cs typeface="Arial MT"/>
              </a:rPr>
              <a:t> </a:t>
            </a:r>
            <a:r>
              <a:rPr sz="2000" dirty="0">
                <a:latin typeface="Arial MT"/>
                <a:cs typeface="Arial MT"/>
              </a:rPr>
              <a:t>on</a:t>
            </a:r>
            <a:r>
              <a:rPr sz="2000" spc="15" dirty="0">
                <a:latin typeface="Arial MT"/>
                <a:cs typeface="Arial MT"/>
              </a:rPr>
              <a:t> </a:t>
            </a:r>
            <a:r>
              <a:rPr sz="2000" dirty="0">
                <a:latin typeface="Arial MT"/>
                <a:cs typeface="Arial MT"/>
              </a:rPr>
              <a:t>Research</a:t>
            </a:r>
            <a:r>
              <a:rPr sz="2000" spc="-35" dirty="0">
                <a:latin typeface="Arial MT"/>
                <a:cs typeface="Arial MT"/>
              </a:rPr>
              <a:t> </a:t>
            </a:r>
            <a:r>
              <a:rPr sz="2000" dirty="0">
                <a:latin typeface="Arial MT"/>
                <a:cs typeface="Arial MT"/>
              </a:rPr>
              <a:t>Integrity</a:t>
            </a:r>
            <a:r>
              <a:rPr sz="2000" spc="-30" dirty="0">
                <a:latin typeface="Arial MT"/>
                <a:cs typeface="Arial MT"/>
              </a:rPr>
              <a:t> </a:t>
            </a:r>
            <a:r>
              <a:rPr sz="2000" dirty="0">
                <a:latin typeface="Arial MT"/>
                <a:cs typeface="Arial MT"/>
              </a:rPr>
              <a:t>Relating</a:t>
            </a:r>
            <a:r>
              <a:rPr sz="2000" spc="10" dirty="0">
                <a:latin typeface="Arial MT"/>
                <a:cs typeface="Arial MT"/>
              </a:rPr>
              <a:t> </a:t>
            </a:r>
            <a:r>
              <a:rPr sz="2000" spc="-5" dirty="0">
                <a:latin typeface="Arial MT"/>
                <a:cs typeface="Arial MT"/>
              </a:rPr>
              <a:t>to</a:t>
            </a:r>
            <a:r>
              <a:rPr sz="2000" spc="-10" dirty="0">
                <a:latin typeface="Arial MT"/>
                <a:cs typeface="Arial MT"/>
              </a:rPr>
              <a:t> </a:t>
            </a:r>
            <a:r>
              <a:rPr sz="2000" dirty="0">
                <a:latin typeface="Arial MT"/>
                <a:cs typeface="Arial MT"/>
              </a:rPr>
              <a:t>Scholarly</a:t>
            </a:r>
            <a:r>
              <a:rPr sz="2000" spc="-15" dirty="0">
                <a:latin typeface="Arial MT"/>
                <a:cs typeface="Arial MT"/>
              </a:rPr>
              <a:t> </a:t>
            </a:r>
            <a:r>
              <a:rPr sz="2000" dirty="0">
                <a:latin typeface="Arial MT"/>
                <a:cs typeface="Arial MT"/>
              </a:rPr>
              <a:t>Publications</a:t>
            </a:r>
            <a:r>
              <a:rPr sz="2000" spc="-10" dirty="0">
                <a:latin typeface="Arial MT"/>
                <a:cs typeface="Arial MT"/>
              </a:rPr>
              <a:t> </a:t>
            </a:r>
            <a:r>
              <a:rPr sz="2000" dirty="0">
                <a:latin typeface="Arial MT"/>
                <a:cs typeface="Arial MT"/>
              </a:rPr>
              <a:t>(2010, </a:t>
            </a:r>
            <a:r>
              <a:rPr sz="2000" spc="-540" dirty="0">
                <a:latin typeface="Arial MT"/>
                <a:cs typeface="Arial MT"/>
              </a:rPr>
              <a:t> </a:t>
            </a:r>
            <a:r>
              <a:rPr sz="2000" dirty="0">
                <a:latin typeface="Arial MT"/>
                <a:cs typeface="Arial MT"/>
              </a:rPr>
              <a:t>2018)</a:t>
            </a:r>
            <a:endParaRPr sz="2000">
              <a:latin typeface="Arial MT"/>
              <a:cs typeface="Arial MT"/>
            </a:endParaRPr>
          </a:p>
          <a:p>
            <a:pPr>
              <a:lnSpc>
                <a:spcPct val="100000"/>
              </a:lnSpc>
              <a:spcBef>
                <a:spcPts val="10"/>
              </a:spcBef>
              <a:buFont typeface="Arial MT"/>
              <a:buChar char="•"/>
            </a:pPr>
            <a:endParaRPr sz="1900">
              <a:latin typeface="Arial MT"/>
              <a:cs typeface="Arial MT"/>
            </a:endParaRPr>
          </a:p>
          <a:p>
            <a:pPr marL="241300" indent="-228600">
              <a:lnSpc>
                <a:spcPct val="100000"/>
              </a:lnSpc>
              <a:buChar char="•"/>
              <a:tabLst>
                <a:tab pos="240665" algn="l"/>
                <a:tab pos="241300" algn="l"/>
              </a:tabLst>
            </a:pPr>
            <a:r>
              <a:rPr sz="2000" dirty="0">
                <a:latin typeface="Arial MT"/>
                <a:cs typeface="Arial MT"/>
              </a:rPr>
              <a:t>Growing</a:t>
            </a:r>
            <a:r>
              <a:rPr sz="2000" spc="-15" dirty="0">
                <a:latin typeface="Arial MT"/>
                <a:cs typeface="Arial MT"/>
              </a:rPr>
              <a:t> </a:t>
            </a:r>
            <a:r>
              <a:rPr sz="2000" dirty="0">
                <a:latin typeface="Arial MT"/>
                <a:cs typeface="Arial MT"/>
              </a:rPr>
              <a:t>number</a:t>
            </a:r>
            <a:r>
              <a:rPr sz="2000" spc="-25" dirty="0">
                <a:latin typeface="Arial MT"/>
                <a:cs typeface="Arial MT"/>
              </a:rPr>
              <a:t> </a:t>
            </a:r>
            <a:r>
              <a:rPr sz="2000" dirty="0">
                <a:latin typeface="Arial MT"/>
                <a:cs typeface="Arial MT"/>
              </a:rPr>
              <a:t>of</a:t>
            </a:r>
            <a:r>
              <a:rPr sz="2000" spc="-5" dirty="0">
                <a:latin typeface="Arial MT"/>
                <a:cs typeface="Arial MT"/>
              </a:rPr>
              <a:t> </a:t>
            </a:r>
            <a:r>
              <a:rPr sz="2000" dirty="0">
                <a:latin typeface="Arial MT"/>
                <a:cs typeface="Arial MT"/>
              </a:rPr>
              <a:t>international</a:t>
            </a:r>
            <a:r>
              <a:rPr sz="2000" spc="-10" dirty="0">
                <a:latin typeface="Arial MT"/>
                <a:cs typeface="Arial MT"/>
              </a:rPr>
              <a:t> </a:t>
            </a:r>
            <a:r>
              <a:rPr sz="2000" dirty="0">
                <a:latin typeface="Arial MT"/>
                <a:cs typeface="Arial MT"/>
              </a:rPr>
              <a:t>journal</a:t>
            </a:r>
            <a:r>
              <a:rPr sz="2000" spc="-5" dirty="0">
                <a:latin typeface="Arial MT"/>
                <a:cs typeface="Arial MT"/>
              </a:rPr>
              <a:t> </a:t>
            </a:r>
            <a:r>
              <a:rPr sz="2000" dirty="0">
                <a:latin typeface="Arial MT"/>
                <a:cs typeface="Arial MT"/>
              </a:rPr>
              <a:t>&amp; funder</a:t>
            </a:r>
            <a:r>
              <a:rPr sz="2000" spc="-5" dirty="0">
                <a:latin typeface="Arial MT"/>
                <a:cs typeface="Arial MT"/>
              </a:rPr>
              <a:t> </a:t>
            </a:r>
            <a:r>
              <a:rPr sz="2000" dirty="0">
                <a:latin typeface="Arial MT"/>
                <a:cs typeface="Arial MT"/>
              </a:rPr>
              <a:t>policies for</a:t>
            </a:r>
            <a:r>
              <a:rPr sz="2000" spc="-15" dirty="0">
                <a:latin typeface="Arial MT"/>
                <a:cs typeface="Arial MT"/>
              </a:rPr>
              <a:t> </a:t>
            </a:r>
            <a:r>
              <a:rPr sz="2000" dirty="0">
                <a:latin typeface="Arial MT"/>
                <a:cs typeface="Arial MT"/>
              </a:rPr>
              <a:t>reproducible</a:t>
            </a:r>
            <a:r>
              <a:rPr sz="2000" spc="-25" dirty="0">
                <a:latin typeface="Arial MT"/>
                <a:cs typeface="Arial MT"/>
              </a:rPr>
              <a:t> </a:t>
            </a:r>
            <a:r>
              <a:rPr sz="2000" dirty="0">
                <a:latin typeface="Arial MT"/>
                <a:cs typeface="Arial MT"/>
              </a:rPr>
              <a:t>research</a:t>
            </a:r>
            <a:endParaRPr sz="2000">
              <a:latin typeface="Arial MT"/>
              <a:cs typeface="Arial MT"/>
            </a:endParaRPr>
          </a:p>
          <a:p>
            <a:pPr>
              <a:lnSpc>
                <a:spcPct val="100000"/>
              </a:lnSpc>
              <a:spcBef>
                <a:spcPts val="25"/>
              </a:spcBef>
              <a:buFont typeface="Arial MT"/>
              <a:buChar char="•"/>
            </a:pPr>
            <a:endParaRPr sz="1900">
              <a:latin typeface="Arial MT"/>
              <a:cs typeface="Arial MT"/>
            </a:endParaRPr>
          </a:p>
          <a:p>
            <a:pPr marL="241300" indent="-228600">
              <a:lnSpc>
                <a:spcPct val="100000"/>
              </a:lnSpc>
              <a:buChar char="•"/>
              <a:tabLst>
                <a:tab pos="240665" algn="l"/>
                <a:tab pos="241300" algn="l"/>
              </a:tabLst>
            </a:pPr>
            <a:r>
              <a:rPr sz="2000" dirty="0">
                <a:latin typeface="Arial MT"/>
                <a:cs typeface="Arial MT"/>
              </a:rPr>
              <a:t>Early</a:t>
            </a:r>
            <a:r>
              <a:rPr sz="2000" spc="-5" dirty="0">
                <a:latin typeface="Arial MT"/>
                <a:cs typeface="Arial MT"/>
              </a:rPr>
              <a:t> </a:t>
            </a:r>
            <a:r>
              <a:rPr sz="2000" spc="5" dirty="0">
                <a:latin typeface="Arial MT"/>
                <a:cs typeface="Arial MT"/>
              </a:rPr>
              <a:t>work</a:t>
            </a:r>
            <a:r>
              <a:rPr sz="2000" spc="-20" dirty="0">
                <a:latin typeface="Arial MT"/>
                <a:cs typeface="Arial MT"/>
              </a:rPr>
              <a:t> </a:t>
            </a:r>
            <a:r>
              <a:rPr sz="2000" dirty="0">
                <a:latin typeface="Arial MT"/>
                <a:cs typeface="Arial MT"/>
              </a:rPr>
              <a:t>and</a:t>
            </a:r>
            <a:r>
              <a:rPr sz="2000" spc="-10" dirty="0">
                <a:latin typeface="Arial MT"/>
                <a:cs typeface="Arial MT"/>
              </a:rPr>
              <a:t> </a:t>
            </a:r>
            <a:r>
              <a:rPr sz="2000" dirty="0">
                <a:latin typeface="Arial MT"/>
                <a:cs typeface="Arial MT"/>
              </a:rPr>
              <a:t>indicators</a:t>
            </a:r>
            <a:r>
              <a:rPr sz="2000" spc="-25" dirty="0">
                <a:latin typeface="Arial MT"/>
                <a:cs typeface="Arial MT"/>
              </a:rPr>
              <a:t> </a:t>
            </a:r>
            <a:r>
              <a:rPr sz="2000" dirty="0">
                <a:latin typeface="Arial MT"/>
                <a:cs typeface="Arial MT"/>
              </a:rPr>
              <a:t>for</a:t>
            </a:r>
            <a:r>
              <a:rPr sz="2000" spc="-10" dirty="0">
                <a:latin typeface="Arial MT"/>
                <a:cs typeface="Arial MT"/>
              </a:rPr>
              <a:t> </a:t>
            </a:r>
            <a:r>
              <a:rPr sz="2000" spc="5" dirty="0">
                <a:latin typeface="Arial MT"/>
                <a:cs typeface="Arial MT"/>
              </a:rPr>
              <a:t>RDM</a:t>
            </a:r>
            <a:r>
              <a:rPr sz="2000" spc="-10" dirty="0">
                <a:latin typeface="Arial MT"/>
                <a:cs typeface="Arial MT"/>
              </a:rPr>
              <a:t> </a:t>
            </a:r>
            <a:r>
              <a:rPr sz="2000" dirty="0">
                <a:latin typeface="Arial MT"/>
                <a:cs typeface="Arial MT"/>
              </a:rPr>
              <a:t>services</a:t>
            </a:r>
            <a:r>
              <a:rPr sz="2000" spc="-25" dirty="0">
                <a:latin typeface="Arial MT"/>
                <a:cs typeface="Arial MT"/>
              </a:rPr>
              <a:t> </a:t>
            </a:r>
            <a:r>
              <a:rPr sz="2000" dirty="0">
                <a:latin typeface="Arial MT"/>
                <a:cs typeface="Arial MT"/>
              </a:rPr>
              <a:t>at SMU</a:t>
            </a:r>
            <a:r>
              <a:rPr sz="2000" spc="-10" dirty="0">
                <a:latin typeface="Arial MT"/>
                <a:cs typeface="Arial MT"/>
              </a:rPr>
              <a:t> </a:t>
            </a:r>
            <a:r>
              <a:rPr sz="2000" dirty="0">
                <a:latin typeface="Arial MT"/>
                <a:cs typeface="Arial MT"/>
              </a:rPr>
              <a:t>Libraries</a:t>
            </a:r>
            <a:r>
              <a:rPr sz="2000" spc="-10" dirty="0">
                <a:latin typeface="Arial MT"/>
                <a:cs typeface="Arial MT"/>
              </a:rPr>
              <a:t> </a:t>
            </a:r>
            <a:r>
              <a:rPr sz="2000" dirty="0">
                <a:latin typeface="Arial MT"/>
                <a:cs typeface="Arial MT"/>
              </a:rPr>
              <a:t>since</a:t>
            </a:r>
            <a:r>
              <a:rPr sz="2000" spc="-20" dirty="0">
                <a:latin typeface="Arial MT"/>
                <a:cs typeface="Arial MT"/>
              </a:rPr>
              <a:t> </a:t>
            </a:r>
            <a:r>
              <a:rPr sz="2000" dirty="0">
                <a:latin typeface="Arial MT"/>
                <a:cs typeface="Arial MT"/>
              </a:rPr>
              <a:t>2010</a:t>
            </a:r>
            <a:endParaRPr sz="2000">
              <a:latin typeface="Arial MT"/>
              <a:cs typeface="Arial MT"/>
            </a:endParaRPr>
          </a:p>
        </p:txBody>
      </p:sp>
      <p:pic>
        <p:nvPicPr>
          <p:cNvPr id="4" name="object 4"/>
          <p:cNvPicPr/>
          <p:nvPr/>
        </p:nvPicPr>
        <p:blipFill>
          <a:blip r:embed="rId2" cstate="print"/>
          <a:stretch>
            <a:fillRect/>
          </a:stretch>
        </p:blipFill>
        <p:spPr>
          <a:xfrm>
            <a:off x="1653539" y="4053545"/>
            <a:ext cx="633505" cy="951270"/>
          </a:xfrm>
          <a:prstGeom prst="rect">
            <a:avLst/>
          </a:prstGeom>
        </p:spPr>
      </p:pic>
      <p:pic>
        <p:nvPicPr>
          <p:cNvPr id="5" name="object 5"/>
          <p:cNvPicPr/>
          <p:nvPr/>
        </p:nvPicPr>
        <p:blipFill>
          <a:blip r:embed="rId3" cstate="print"/>
          <a:stretch>
            <a:fillRect/>
          </a:stretch>
        </p:blipFill>
        <p:spPr>
          <a:xfrm>
            <a:off x="3436620" y="4084320"/>
            <a:ext cx="888491" cy="858012"/>
          </a:xfrm>
          <a:prstGeom prst="rect">
            <a:avLst/>
          </a:prstGeom>
        </p:spPr>
      </p:pic>
      <p:pic>
        <p:nvPicPr>
          <p:cNvPr id="6" name="object 6"/>
          <p:cNvPicPr/>
          <p:nvPr/>
        </p:nvPicPr>
        <p:blipFill>
          <a:blip r:embed="rId4" cstate="print"/>
          <a:stretch>
            <a:fillRect/>
          </a:stretch>
        </p:blipFill>
        <p:spPr>
          <a:xfrm>
            <a:off x="5324855" y="4133088"/>
            <a:ext cx="760476" cy="760476"/>
          </a:xfrm>
          <a:prstGeom prst="rect">
            <a:avLst/>
          </a:prstGeom>
        </p:spPr>
      </p:pic>
      <p:pic>
        <p:nvPicPr>
          <p:cNvPr id="7" name="object 7"/>
          <p:cNvPicPr/>
          <p:nvPr/>
        </p:nvPicPr>
        <p:blipFill>
          <a:blip r:embed="rId5" cstate="print"/>
          <a:stretch>
            <a:fillRect/>
          </a:stretch>
        </p:blipFill>
        <p:spPr>
          <a:xfrm>
            <a:off x="7310628" y="4084320"/>
            <a:ext cx="620268" cy="858012"/>
          </a:xfrm>
          <a:prstGeom prst="rect">
            <a:avLst/>
          </a:prstGeom>
        </p:spPr>
      </p:pic>
      <p:pic>
        <p:nvPicPr>
          <p:cNvPr id="8" name="object 8"/>
          <p:cNvPicPr/>
          <p:nvPr/>
        </p:nvPicPr>
        <p:blipFill>
          <a:blip r:embed="rId6" cstate="print"/>
          <a:stretch>
            <a:fillRect/>
          </a:stretch>
        </p:blipFill>
        <p:spPr>
          <a:xfrm>
            <a:off x="9150849" y="4084320"/>
            <a:ext cx="1053603" cy="920495"/>
          </a:xfrm>
          <a:prstGeom prst="rect">
            <a:avLst/>
          </a:prstGeom>
        </p:spPr>
      </p:pic>
      <p:sp>
        <p:nvSpPr>
          <p:cNvPr id="9" name="object 9"/>
          <p:cNvSpPr txBox="1"/>
          <p:nvPr/>
        </p:nvSpPr>
        <p:spPr>
          <a:xfrm>
            <a:off x="1256487" y="5560567"/>
            <a:ext cx="1428750"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Reproducible</a:t>
            </a:r>
            <a:r>
              <a:rPr sz="1050" spc="125" dirty="0">
                <a:latin typeface="Calibri"/>
                <a:cs typeface="Calibri"/>
              </a:rPr>
              <a:t> </a:t>
            </a:r>
            <a:r>
              <a:rPr sz="1050" spc="50" dirty="0">
                <a:latin typeface="Calibri"/>
                <a:cs typeface="Calibri"/>
              </a:rPr>
              <a:t>Research</a:t>
            </a:r>
            <a:endParaRPr sz="1050">
              <a:latin typeface="Calibri"/>
              <a:cs typeface="Calibri"/>
            </a:endParaRPr>
          </a:p>
        </p:txBody>
      </p:sp>
      <p:sp>
        <p:nvSpPr>
          <p:cNvPr id="10" name="object 10"/>
          <p:cNvSpPr txBox="1"/>
          <p:nvPr/>
        </p:nvSpPr>
        <p:spPr>
          <a:xfrm>
            <a:off x="3438525" y="5560567"/>
            <a:ext cx="874394" cy="186690"/>
          </a:xfrm>
          <a:prstGeom prst="rect">
            <a:avLst/>
          </a:prstGeom>
        </p:spPr>
        <p:txBody>
          <a:bodyPr vert="horz" wrap="square" lIns="0" tIns="13335" rIns="0" bIns="0" rtlCol="0">
            <a:spAutoFit/>
          </a:bodyPr>
          <a:lstStyle/>
          <a:p>
            <a:pPr marL="12700">
              <a:lnSpc>
                <a:spcPct val="100000"/>
              </a:lnSpc>
              <a:spcBef>
                <a:spcPts val="105"/>
              </a:spcBef>
            </a:pPr>
            <a:r>
              <a:rPr sz="1050" spc="45" dirty="0">
                <a:latin typeface="Calibri"/>
                <a:cs typeface="Calibri"/>
              </a:rPr>
              <a:t>Storage</a:t>
            </a:r>
            <a:r>
              <a:rPr sz="1050" spc="85" dirty="0">
                <a:latin typeface="Calibri"/>
                <a:cs typeface="Calibri"/>
              </a:rPr>
              <a:t> </a:t>
            </a:r>
            <a:r>
              <a:rPr sz="1050" spc="45" dirty="0">
                <a:latin typeface="Calibri"/>
                <a:cs typeface="Calibri"/>
              </a:rPr>
              <a:t>space</a:t>
            </a:r>
            <a:endParaRPr sz="1050">
              <a:latin typeface="Calibri"/>
              <a:cs typeface="Calibri"/>
            </a:endParaRPr>
          </a:p>
        </p:txBody>
      </p:sp>
      <p:sp>
        <p:nvSpPr>
          <p:cNvPr id="11" name="object 11"/>
          <p:cNvSpPr txBox="1"/>
          <p:nvPr/>
        </p:nvSpPr>
        <p:spPr>
          <a:xfrm>
            <a:off x="5270119" y="5560567"/>
            <a:ext cx="859790"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Archiving</a:t>
            </a:r>
            <a:r>
              <a:rPr sz="1050" spc="90" dirty="0">
                <a:latin typeface="Calibri"/>
                <a:cs typeface="Calibri"/>
              </a:rPr>
              <a:t> </a:t>
            </a:r>
            <a:r>
              <a:rPr sz="1050" spc="35" dirty="0">
                <a:latin typeface="Calibri"/>
                <a:cs typeface="Calibri"/>
              </a:rPr>
              <a:t>and</a:t>
            </a:r>
            <a:endParaRPr sz="1050">
              <a:latin typeface="Calibri"/>
              <a:cs typeface="Calibri"/>
            </a:endParaRPr>
          </a:p>
        </p:txBody>
      </p:sp>
      <p:sp>
        <p:nvSpPr>
          <p:cNvPr id="12" name="object 12"/>
          <p:cNvSpPr txBox="1"/>
          <p:nvPr/>
        </p:nvSpPr>
        <p:spPr>
          <a:xfrm>
            <a:off x="5300598" y="5865367"/>
            <a:ext cx="798830"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preservation</a:t>
            </a:r>
            <a:endParaRPr sz="1050">
              <a:latin typeface="Calibri"/>
              <a:cs typeface="Calibri"/>
            </a:endParaRPr>
          </a:p>
        </p:txBody>
      </p:sp>
      <p:sp>
        <p:nvSpPr>
          <p:cNvPr id="13" name="object 13"/>
          <p:cNvSpPr txBox="1"/>
          <p:nvPr/>
        </p:nvSpPr>
        <p:spPr>
          <a:xfrm>
            <a:off x="7125461" y="5560567"/>
            <a:ext cx="981075"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Transparency</a:t>
            </a:r>
            <a:r>
              <a:rPr sz="1050" spc="95" dirty="0">
                <a:latin typeface="Calibri"/>
                <a:cs typeface="Calibri"/>
              </a:rPr>
              <a:t> </a:t>
            </a:r>
            <a:r>
              <a:rPr sz="1050" dirty="0">
                <a:latin typeface="Calibri"/>
                <a:cs typeface="Calibri"/>
              </a:rPr>
              <a:t>&amp;</a:t>
            </a:r>
            <a:endParaRPr sz="1050">
              <a:latin typeface="Calibri"/>
              <a:cs typeface="Calibri"/>
            </a:endParaRPr>
          </a:p>
        </p:txBody>
      </p:sp>
      <p:sp>
        <p:nvSpPr>
          <p:cNvPr id="14" name="object 14"/>
          <p:cNvSpPr txBox="1"/>
          <p:nvPr/>
        </p:nvSpPr>
        <p:spPr>
          <a:xfrm>
            <a:off x="7280909" y="5865367"/>
            <a:ext cx="670560" cy="186690"/>
          </a:xfrm>
          <a:prstGeom prst="rect">
            <a:avLst/>
          </a:prstGeom>
        </p:spPr>
        <p:txBody>
          <a:bodyPr vert="horz" wrap="square" lIns="0" tIns="13335" rIns="0" bIns="0" rtlCol="0">
            <a:spAutoFit/>
          </a:bodyPr>
          <a:lstStyle/>
          <a:p>
            <a:pPr marL="12700">
              <a:lnSpc>
                <a:spcPct val="100000"/>
              </a:lnSpc>
              <a:spcBef>
                <a:spcPts val="105"/>
              </a:spcBef>
            </a:pPr>
            <a:r>
              <a:rPr sz="1050" spc="40" dirty="0">
                <a:latin typeface="Calibri"/>
                <a:cs typeface="Calibri"/>
              </a:rPr>
              <a:t>data</a:t>
            </a:r>
            <a:r>
              <a:rPr sz="1050" spc="70" dirty="0">
                <a:latin typeface="Calibri"/>
                <a:cs typeface="Calibri"/>
              </a:rPr>
              <a:t> </a:t>
            </a:r>
            <a:r>
              <a:rPr sz="1050" spc="45" dirty="0">
                <a:latin typeface="Calibri"/>
                <a:cs typeface="Calibri"/>
              </a:rPr>
              <a:t>reuse</a:t>
            </a:r>
            <a:endParaRPr sz="1050">
              <a:latin typeface="Calibri"/>
              <a:cs typeface="Calibri"/>
            </a:endParaRPr>
          </a:p>
        </p:txBody>
      </p:sp>
      <p:sp>
        <p:nvSpPr>
          <p:cNvPr id="15" name="object 15"/>
          <p:cNvSpPr txBox="1"/>
          <p:nvPr/>
        </p:nvSpPr>
        <p:spPr>
          <a:xfrm>
            <a:off x="8981313" y="5560567"/>
            <a:ext cx="1372235"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Funder,</a:t>
            </a:r>
            <a:r>
              <a:rPr sz="1050" spc="100" dirty="0">
                <a:latin typeface="Calibri"/>
                <a:cs typeface="Calibri"/>
              </a:rPr>
              <a:t> </a:t>
            </a:r>
            <a:r>
              <a:rPr sz="1050" spc="50" dirty="0">
                <a:latin typeface="Calibri"/>
                <a:cs typeface="Calibri"/>
              </a:rPr>
              <a:t>publisher</a:t>
            </a:r>
            <a:r>
              <a:rPr sz="1050" spc="120" dirty="0">
                <a:latin typeface="Calibri"/>
                <a:cs typeface="Calibri"/>
              </a:rPr>
              <a:t> </a:t>
            </a:r>
            <a:r>
              <a:rPr sz="1050" spc="35" dirty="0">
                <a:latin typeface="Calibri"/>
                <a:cs typeface="Calibri"/>
              </a:rPr>
              <a:t>and</a:t>
            </a:r>
            <a:endParaRPr sz="1050">
              <a:latin typeface="Calibri"/>
              <a:cs typeface="Calibri"/>
            </a:endParaRPr>
          </a:p>
        </p:txBody>
      </p:sp>
      <p:sp>
        <p:nvSpPr>
          <p:cNvPr id="16" name="object 16"/>
          <p:cNvSpPr txBox="1"/>
          <p:nvPr/>
        </p:nvSpPr>
        <p:spPr>
          <a:xfrm>
            <a:off x="9135236" y="5865367"/>
            <a:ext cx="1062355" cy="186690"/>
          </a:xfrm>
          <a:prstGeom prst="rect">
            <a:avLst/>
          </a:prstGeom>
        </p:spPr>
        <p:txBody>
          <a:bodyPr vert="horz" wrap="square" lIns="0" tIns="13335" rIns="0" bIns="0" rtlCol="0">
            <a:spAutoFit/>
          </a:bodyPr>
          <a:lstStyle/>
          <a:p>
            <a:pPr marL="12700">
              <a:lnSpc>
                <a:spcPct val="100000"/>
              </a:lnSpc>
              <a:spcBef>
                <a:spcPts val="105"/>
              </a:spcBef>
            </a:pPr>
            <a:r>
              <a:rPr sz="1050" spc="50" dirty="0">
                <a:latin typeface="Calibri"/>
                <a:cs typeface="Calibri"/>
              </a:rPr>
              <a:t>institution</a:t>
            </a:r>
            <a:r>
              <a:rPr sz="1050" spc="85" dirty="0">
                <a:latin typeface="Calibri"/>
                <a:cs typeface="Calibri"/>
              </a:rPr>
              <a:t> </a:t>
            </a:r>
            <a:r>
              <a:rPr sz="1050" spc="45" dirty="0">
                <a:latin typeface="Calibri"/>
                <a:cs typeface="Calibri"/>
              </a:rPr>
              <a:t>policy</a:t>
            </a:r>
            <a:endParaRPr sz="1050">
              <a:latin typeface="Calibri"/>
              <a:cs typeface="Calibri"/>
            </a:endParaRPr>
          </a:p>
        </p:txBody>
      </p:sp>
      <p:sp>
        <p:nvSpPr>
          <p:cNvPr id="17" name="object 17"/>
          <p:cNvSpPr txBox="1"/>
          <p:nvPr/>
        </p:nvSpPr>
        <p:spPr>
          <a:xfrm>
            <a:off x="1703577" y="5172583"/>
            <a:ext cx="54737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Quality</a:t>
            </a:r>
            <a:endParaRPr sz="1400">
              <a:latin typeface="Calibri"/>
              <a:cs typeface="Calibri"/>
            </a:endParaRPr>
          </a:p>
        </p:txBody>
      </p:sp>
      <p:sp>
        <p:nvSpPr>
          <p:cNvPr id="18" name="object 18"/>
          <p:cNvSpPr txBox="1"/>
          <p:nvPr/>
        </p:nvSpPr>
        <p:spPr>
          <a:xfrm>
            <a:off x="3592448" y="5172583"/>
            <a:ext cx="57721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Calibri"/>
                <a:cs typeface="Calibri"/>
              </a:rPr>
              <a:t>S</a:t>
            </a:r>
            <a:r>
              <a:rPr sz="1400" spc="-15" dirty="0">
                <a:latin typeface="Calibri"/>
                <a:cs typeface="Calibri"/>
              </a:rPr>
              <a:t>t</a:t>
            </a:r>
            <a:r>
              <a:rPr sz="1400" spc="5" dirty="0">
                <a:latin typeface="Calibri"/>
                <a:cs typeface="Calibri"/>
              </a:rPr>
              <a:t>o</a:t>
            </a:r>
            <a:r>
              <a:rPr sz="1400" spc="-25" dirty="0">
                <a:latin typeface="Calibri"/>
                <a:cs typeface="Calibri"/>
              </a:rPr>
              <a:t>r</a:t>
            </a:r>
            <a:r>
              <a:rPr sz="1400" dirty="0">
                <a:latin typeface="Calibri"/>
                <a:cs typeface="Calibri"/>
              </a:rPr>
              <a:t>a</a:t>
            </a:r>
            <a:r>
              <a:rPr sz="1400" spc="-10" dirty="0">
                <a:latin typeface="Calibri"/>
                <a:cs typeface="Calibri"/>
              </a:rPr>
              <a:t>g</a:t>
            </a:r>
            <a:r>
              <a:rPr sz="1400" dirty="0">
                <a:latin typeface="Calibri"/>
                <a:cs typeface="Calibri"/>
              </a:rPr>
              <a:t>e</a:t>
            </a:r>
            <a:endParaRPr sz="1400">
              <a:latin typeface="Calibri"/>
              <a:cs typeface="Calibri"/>
            </a:endParaRPr>
          </a:p>
        </p:txBody>
      </p:sp>
      <p:sp>
        <p:nvSpPr>
          <p:cNvPr id="19" name="object 19"/>
          <p:cNvSpPr txBox="1"/>
          <p:nvPr/>
        </p:nvSpPr>
        <p:spPr>
          <a:xfrm>
            <a:off x="5237226" y="5172583"/>
            <a:ext cx="937260"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P</a:t>
            </a:r>
            <a:r>
              <a:rPr sz="1400" spc="-25" dirty="0">
                <a:latin typeface="Calibri"/>
                <a:cs typeface="Calibri"/>
              </a:rPr>
              <a:t>r</a:t>
            </a:r>
            <a:r>
              <a:rPr sz="1400" dirty="0">
                <a:latin typeface="Calibri"/>
                <a:cs typeface="Calibri"/>
              </a:rPr>
              <a:t>ese</a:t>
            </a:r>
            <a:r>
              <a:rPr sz="1400" spc="10" dirty="0">
                <a:latin typeface="Calibri"/>
                <a:cs typeface="Calibri"/>
              </a:rPr>
              <a:t>r</a:t>
            </a:r>
            <a:r>
              <a:rPr sz="1400" spc="-25" dirty="0">
                <a:latin typeface="Calibri"/>
                <a:cs typeface="Calibri"/>
              </a:rPr>
              <a:t>v</a:t>
            </a:r>
            <a:r>
              <a:rPr sz="1400" spc="-15" dirty="0">
                <a:latin typeface="Calibri"/>
                <a:cs typeface="Calibri"/>
              </a:rPr>
              <a:t>a</a:t>
            </a:r>
            <a:r>
              <a:rPr sz="1400" dirty="0">
                <a:latin typeface="Calibri"/>
                <a:cs typeface="Calibri"/>
              </a:rPr>
              <a:t>tion</a:t>
            </a:r>
            <a:endParaRPr sz="1400">
              <a:latin typeface="Calibri"/>
              <a:cs typeface="Calibri"/>
            </a:endParaRPr>
          </a:p>
        </p:txBody>
      </p:sp>
      <p:sp>
        <p:nvSpPr>
          <p:cNvPr id="20" name="object 20"/>
          <p:cNvSpPr txBox="1"/>
          <p:nvPr/>
        </p:nvSpPr>
        <p:spPr>
          <a:xfrm>
            <a:off x="7251318" y="5172583"/>
            <a:ext cx="738505"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Calibri"/>
                <a:cs typeface="Calibri"/>
              </a:rPr>
              <a:t>Op</a:t>
            </a:r>
            <a:r>
              <a:rPr sz="1400" dirty="0">
                <a:latin typeface="Calibri"/>
                <a:cs typeface="Calibri"/>
              </a:rPr>
              <a:t>e</a:t>
            </a:r>
            <a:r>
              <a:rPr sz="1400" spc="-10" dirty="0">
                <a:latin typeface="Calibri"/>
                <a:cs typeface="Calibri"/>
              </a:rPr>
              <a:t>nn</a:t>
            </a:r>
            <a:r>
              <a:rPr sz="1400" dirty="0">
                <a:latin typeface="Calibri"/>
                <a:cs typeface="Calibri"/>
              </a:rPr>
              <a:t>ess</a:t>
            </a:r>
            <a:endParaRPr sz="1400">
              <a:latin typeface="Calibri"/>
              <a:cs typeface="Calibri"/>
            </a:endParaRPr>
          </a:p>
        </p:txBody>
      </p:sp>
      <p:sp>
        <p:nvSpPr>
          <p:cNvPr id="21" name="object 21"/>
          <p:cNvSpPr txBox="1"/>
          <p:nvPr/>
        </p:nvSpPr>
        <p:spPr>
          <a:xfrm>
            <a:off x="9235185" y="5172583"/>
            <a:ext cx="873760" cy="239395"/>
          </a:xfrm>
          <a:prstGeom prst="rect">
            <a:avLst/>
          </a:prstGeom>
        </p:spPr>
        <p:txBody>
          <a:bodyPr vert="horz" wrap="square" lIns="0" tIns="12700" rIns="0" bIns="0" rtlCol="0">
            <a:spAutoFit/>
          </a:bodyPr>
          <a:lstStyle/>
          <a:p>
            <a:pPr marL="12700">
              <a:lnSpc>
                <a:spcPct val="100000"/>
              </a:lnSpc>
              <a:spcBef>
                <a:spcPts val="100"/>
              </a:spcBef>
            </a:pPr>
            <a:r>
              <a:rPr sz="1400" spc="-5" dirty="0">
                <a:latin typeface="Calibri"/>
                <a:cs typeface="Calibri"/>
              </a:rPr>
              <a:t>Compliance</a:t>
            </a:r>
            <a:endParaRPr sz="14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8"/>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201" name="Google Shape;201;p8"/>
          <p:cNvSpPr txBox="1">
            <a:spLocks noGrp="1"/>
          </p:cNvSpPr>
          <p:nvPr>
            <p:ph type="title"/>
          </p:nvPr>
        </p:nvSpPr>
        <p:spPr>
          <a:xfrm>
            <a:off x="343500" y="330033"/>
            <a:ext cx="10404000" cy="11868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How has the last year been? </a:t>
            </a:r>
            <a:endParaRPr sz="4267" b="1">
              <a:solidFill>
                <a:srgbClr val="51B9A3"/>
              </a:solidFill>
            </a:endParaRPr>
          </a:p>
          <a:p>
            <a:pPr rtl="0"/>
            <a:r>
              <a:rPr lang="en-GB" sz="4267" b="1">
                <a:solidFill>
                  <a:srgbClr val="51B9A3"/>
                </a:solidFill>
              </a:rPr>
              <a:t>What have done?</a:t>
            </a:r>
            <a:endParaRPr sz="4267" b="1">
              <a:solidFill>
                <a:srgbClr val="51B9A3"/>
              </a:solidFill>
            </a:endParaRPr>
          </a:p>
        </p:txBody>
      </p:sp>
      <p:pic>
        <p:nvPicPr>
          <p:cNvPr id="202" name="Google Shape;202;p8"/>
          <p:cNvPicPr preferRelativeResize="0"/>
          <p:nvPr/>
        </p:nvPicPr>
        <p:blipFill rotWithShape="1">
          <a:blip r:embed="rId3">
            <a:alphaModFix/>
          </a:blip>
          <a:srcRect r="70887"/>
          <a:stretch/>
        </p:blipFill>
        <p:spPr>
          <a:xfrm>
            <a:off x="11489861" y="457263"/>
            <a:ext cx="321412" cy="348813"/>
          </a:xfrm>
          <a:prstGeom prst="rect">
            <a:avLst/>
          </a:prstGeom>
          <a:noFill/>
          <a:ln>
            <a:noFill/>
          </a:ln>
        </p:spPr>
      </p:pic>
      <p:sp>
        <p:nvSpPr>
          <p:cNvPr id="203" name="Google Shape;203;p8"/>
          <p:cNvSpPr txBox="1"/>
          <p:nvPr/>
        </p:nvSpPr>
        <p:spPr>
          <a:xfrm>
            <a:off x="257167" y="2162434"/>
            <a:ext cx="6297600" cy="3219302"/>
          </a:xfrm>
          <a:prstGeom prst="rect">
            <a:avLst/>
          </a:prstGeom>
          <a:noFill/>
          <a:ln>
            <a:noFill/>
          </a:ln>
        </p:spPr>
        <p:txBody>
          <a:bodyPr spcFirstLastPara="1" wrap="square" lIns="121900" tIns="121900" rIns="121900" bIns="121900" anchor="t" anchorCtr="0">
            <a:spAutoFit/>
          </a:bodyPr>
          <a:lstStyle/>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Edit Item (beta) </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Batch upload </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New Text editor</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Sherpa Romeo </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ORCID integration </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New custom metadata long list </a:t>
            </a:r>
            <a:endParaRPr sz="2800" i="1">
              <a:solidFill>
                <a:srgbClr val="F2F2F2"/>
              </a:solidFill>
              <a:latin typeface="Arial"/>
              <a:ea typeface="Arial"/>
              <a:cs typeface="Arial"/>
              <a:sym typeface="Arial"/>
            </a:endParaRPr>
          </a:p>
        </p:txBody>
      </p:sp>
      <p:sp>
        <p:nvSpPr>
          <p:cNvPr id="204" name="Google Shape;204;p8"/>
          <p:cNvSpPr txBox="1"/>
          <p:nvPr/>
        </p:nvSpPr>
        <p:spPr>
          <a:xfrm>
            <a:off x="6691869" y="2162433"/>
            <a:ext cx="4798000" cy="2723782"/>
          </a:xfrm>
          <a:prstGeom prst="rect">
            <a:avLst/>
          </a:prstGeom>
          <a:noFill/>
          <a:ln>
            <a:noFill/>
          </a:ln>
        </p:spPr>
        <p:txBody>
          <a:bodyPr spcFirstLastPara="1" wrap="square" lIns="121900" tIns="121900" rIns="121900" bIns="121900" anchor="t" anchorCtr="0">
            <a:spAutoFit/>
          </a:bodyPr>
          <a:lstStyle/>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TEI viewer</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a:solidFill>
                  <a:srgbClr val="F2F2F2"/>
                </a:solidFill>
                <a:latin typeface="Arial"/>
                <a:ea typeface="Arial"/>
                <a:cs typeface="Arial"/>
                <a:sym typeface="Arial"/>
              </a:rPr>
              <a:t>Github/Gitlab/Bitbucket</a:t>
            </a:r>
            <a:endParaRPr sz="2800">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i="1">
                <a:solidFill>
                  <a:srgbClr val="F2F2F2"/>
                </a:solidFill>
                <a:latin typeface="Arial"/>
                <a:ea typeface="Arial"/>
                <a:cs typeface="Arial"/>
                <a:sym typeface="Arial"/>
              </a:rPr>
              <a:t>ROR Migration</a:t>
            </a:r>
            <a:endParaRPr sz="2800" i="1">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i="1">
                <a:solidFill>
                  <a:srgbClr val="F2F2F2"/>
                </a:solidFill>
                <a:latin typeface="Arial"/>
                <a:ea typeface="Arial"/>
                <a:cs typeface="Arial"/>
                <a:sym typeface="Arial"/>
              </a:rPr>
              <a:t>FOR 2020 migration </a:t>
            </a:r>
            <a:endParaRPr sz="2800" i="1">
              <a:solidFill>
                <a:srgbClr val="F2F2F2"/>
              </a:solidFill>
              <a:latin typeface="Arial"/>
              <a:ea typeface="Arial"/>
              <a:cs typeface="Arial"/>
              <a:sym typeface="Arial"/>
            </a:endParaRPr>
          </a:p>
          <a:p>
            <a:pPr marL="609585" indent="-482588">
              <a:lnSpc>
                <a:spcPct val="115000"/>
              </a:lnSpc>
              <a:buClr>
                <a:srgbClr val="F2F2F2"/>
              </a:buClr>
              <a:buSzPts val="2100"/>
              <a:buFont typeface="Arial"/>
              <a:buChar char="●"/>
            </a:pPr>
            <a:r>
              <a:rPr lang="en-GB" sz="2800" i="1">
                <a:solidFill>
                  <a:srgbClr val="F2F2F2"/>
                </a:solidFill>
                <a:latin typeface="Arial"/>
                <a:ea typeface="Arial"/>
                <a:cs typeface="Arial"/>
                <a:sym typeface="Arial"/>
              </a:rPr>
              <a:t>New groups navigation</a:t>
            </a:r>
            <a:r>
              <a:rPr lang="en-GB" sz="2800">
                <a:solidFill>
                  <a:srgbClr val="F2F2F2"/>
                </a:solidFill>
                <a:latin typeface="Arial"/>
                <a:ea typeface="Arial"/>
                <a:cs typeface="Arial"/>
                <a:sym typeface="Arial"/>
              </a:rPr>
              <a:t> </a:t>
            </a:r>
            <a:endParaRPr sz="2800" i="1">
              <a:solidFill>
                <a:srgbClr val="F2F2F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9"/>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10" name="Google Shape;210;p9"/>
          <p:cNvSpPr txBox="1">
            <a:spLocks noGrp="1"/>
          </p:cNvSpPr>
          <p:nvPr>
            <p:ph type="title"/>
          </p:nvPr>
        </p:nvSpPr>
        <p:spPr>
          <a:xfrm>
            <a:off x="357000" y="293433"/>
            <a:ext cx="32292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Edit item</a:t>
            </a:r>
            <a:endParaRPr sz="4267" b="1">
              <a:solidFill>
                <a:srgbClr val="F2F2F2"/>
              </a:solidFill>
            </a:endParaRPr>
          </a:p>
        </p:txBody>
      </p:sp>
      <p:pic>
        <p:nvPicPr>
          <p:cNvPr id="211" name="Google Shape;211;p9"/>
          <p:cNvPicPr preferRelativeResize="0"/>
          <p:nvPr/>
        </p:nvPicPr>
        <p:blipFill rotWithShape="1">
          <a:blip r:embed="rId3">
            <a:alphaModFix/>
          </a:blip>
          <a:srcRect t="4546" r="2133" b="47090"/>
          <a:stretch/>
        </p:blipFill>
        <p:spPr>
          <a:xfrm>
            <a:off x="4090733" y="327767"/>
            <a:ext cx="6320899" cy="6018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17" name="Google Shape;217;p10"/>
          <p:cNvSpPr txBox="1">
            <a:spLocks noGrp="1"/>
          </p:cNvSpPr>
          <p:nvPr>
            <p:ph type="title"/>
          </p:nvPr>
        </p:nvSpPr>
        <p:spPr>
          <a:xfrm>
            <a:off x="259476" y="232515"/>
            <a:ext cx="4030800" cy="4264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Batch upload </a:t>
            </a:r>
            <a:endParaRPr sz="4267" b="1">
              <a:solidFill>
                <a:srgbClr val="F2F2F2"/>
              </a:solidFill>
            </a:endParaRPr>
          </a:p>
        </p:txBody>
      </p:sp>
      <p:pic>
        <p:nvPicPr>
          <p:cNvPr id="218" name="Google Shape;218;p10"/>
          <p:cNvPicPr preferRelativeResize="0"/>
          <p:nvPr/>
        </p:nvPicPr>
        <p:blipFill rotWithShape="1">
          <a:blip r:embed="rId3">
            <a:alphaModFix/>
          </a:blip>
          <a:srcRect l="10130" t="8533" r="13241"/>
          <a:stretch/>
        </p:blipFill>
        <p:spPr>
          <a:xfrm>
            <a:off x="6095999" y="349701"/>
            <a:ext cx="5105701" cy="5868532"/>
          </a:xfrm>
          <a:prstGeom prst="rect">
            <a:avLst/>
          </a:prstGeom>
          <a:noFill/>
          <a:ln>
            <a:noFill/>
          </a:ln>
        </p:spPr>
      </p:pic>
      <p:pic>
        <p:nvPicPr>
          <p:cNvPr id="219" name="Google Shape;219;p10"/>
          <p:cNvPicPr preferRelativeResize="0"/>
          <p:nvPr/>
        </p:nvPicPr>
        <p:blipFill rotWithShape="1">
          <a:blip r:embed="rId4">
            <a:alphaModFix/>
          </a:blip>
          <a:srcRect l="10584" t="9856" r="12265" b="7381"/>
          <a:stretch/>
        </p:blipFill>
        <p:spPr>
          <a:xfrm>
            <a:off x="433167" y="1126767"/>
            <a:ext cx="4947964" cy="48994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1"/>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5" name="Google Shape;225;p11"/>
          <p:cNvSpPr txBox="1">
            <a:spLocks noGrp="1"/>
          </p:cNvSpPr>
          <p:nvPr>
            <p:ph type="title"/>
          </p:nvPr>
        </p:nvSpPr>
        <p:spPr>
          <a:xfrm>
            <a:off x="105667" y="337683"/>
            <a:ext cx="11360800" cy="4264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New Text editor</a:t>
            </a:r>
            <a:endParaRPr sz="4267" b="1">
              <a:solidFill>
                <a:srgbClr val="F2F2F2"/>
              </a:solidFill>
            </a:endParaRPr>
          </a:p>
        </p:txBody>
      </p:sp>
      <p:pic>
        <p:nvPicPr>
          <p:cNvPr id="226" name="Google Shape;226;p11"/>
          <p:cNvPicPr preferRelativeResize="0"/>
          <p:nvPr/>
        </p:nvPicPr>
        <p:blipFill rotWithShape="1">
          <a:blip r:embed="rId3">
            <a:alphaModFix/>
          </a:blip>
          <a:srcRect/>
          <a:stretch/>
        </p:blipFill>
        <p:spPr>
          <a:xfrm>
            <a:off x="4406667" y="1202601"/>
            <a:ext cx="7419467" cy="4875332"/>
          </a:xfrm>
          <a:prstGeom prst="rect">
            <a:avLst/>
          </a:prstGeom>
          <a:noFill/>
          <a:ln>
            <a:noFill/>
          </a:ln>
        </p:spPr>
      </p:pic>
      <p:pic>
        <p:nvPicPr>
          <p:cNvPr id="227" name="Google Shape;227;p11"/>
          <p:cNvPicPr preferRelativeResize="0"/>
          <p:nvPr/>
        </p:nvPicPr>
        <p:blipFill rotWithShape="1">
          <a:blip r:embed="rId4">
            <a:alphaModFix/>
          </a:blip>
          <a:srcRect/>
          <a:stretch/>
        </p:blipFill>
        <p:spPr>
          <a:xfrm>
            <a:off x="1041767" y="1354134"/>
            <a:ext cx="5576067" cy="3986935"/>
          </a:xfrm>
          <a:prstGeom prst="rect">
            <a:avLst/>
          </a:prstGeom>
          <a:noFill/>
          <a:ln>
            <a:noFill/>
          </a:ln>
          <a:effectLst>
            <a:outerShdw blurRad="100013" dist="57150" dir="5400000" algn="bl" rotWithShape="0">
              <a:srgbClr val="000000">
                <a:alpha val="49803"/>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2"/>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 name="Google Shape;233;p12"/>
          <p:cNvSpPr txBox="1">
            <a:spLocks noGrp="1"/>
          </p:cNvSpPr>
          <p:nvPr>
            <p:ph type="title"/>
          </p:nvPr>
        </p:nvSpPr>
        <p:spPr>
          <a:xfrm>
            <a:off x="128733" y="245349"/>
            <a:ext cx="11360800" cy="4264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Sherpa Romeo</a:t>
            </a:r>
            <a:endParaRPr sz="4267" b="1">
              <a:solidFill>
                <a:srgbClr val="F2F2F2"/>
              </a:solidFill>
            </a:endParaRPr>
          </a:p>
        </p:txBody>
      </p:sp>
      <p:pic>
        <p:nvPicPr>
          <p:cNvPr id="234" name="Google Shape;234;p12"/>
          <p:cNvPicPr preferRelativeResize="0"/>
          <p:nvPr/>
        </p:nvPicPr>
        <p:blipFill rotWithShape="1">
          <a:blip r:embed="rId3">
            <a:alphaModFix/>
          </a:blip>
          <a:srcRect t="26057" r="2027" b="8551"/>
          <a:stretch/>
        </p:blipFill>
        <p:spPr>
          <a:xfrm>
            <a:off x="6457074" y="304207"/>
            <a:ext cx="5373468" cy="5657268"/>
          </a:xfrm>
          <a:prstGeom prst="rect">
            <a:avLst/>
          </a:prstGeom>
          <a:noFill/>
          <a:ln>
            <a:noFill/>
          </a:ln>
        </p:spPr>
      </p:pic>
      <p:pic>
        <p:nvPicPr>
          <p:cNvPr id="235" name="Google Shape;235;p12"/>
          <p:cNvPicPr preferRelativeResize="0"/>
          <p:nvPr/>
        </p:nvPicPr>
        <p:blipFill rotWithShape="1">
          <a:blip r:embed="rId4">
            <a:alphaModFix/>
          </a:blip>
          <a:srcRect/>
          <a:stretch/>
        </p:blipFill>
        <p:spPr>
          <a:xfrm>
            <a:off x="1948467" y="1362401"/>
            <a:ext cx="4822800" cy="5094567"/>
          </a:xfrm>
          <a:prstGeom prst="rect">
            <a:avLst/>
          </a:prstGeom>
          <a:noFill/>
          <a:ln>
            <a:noFill/>
          </a:ln>
          <a:effectLst>
            <a:outerShdw blurRad="85725" dist="76200" dir="1680000" algn="bl" rotWithShape="0">
              <a:srgbClr val="000000">
                <a:alpha val="4980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1" name="Google Shape;241;p13"/>
          <p:cNvSpPr txBox="1">
            <a:spLocks noGrp="1"/>
          </p:cNvSpPr>
          <p:nvPr>
            <p:ph type="title"/>
          </p:nvPr>
        </p:nvSpPr>
        <p:spPr>
          <a:xfrm>
            <a:off x="140300" y="303083"/>
            <a:ext cx="11360800" cy="4264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ORCID integration</a:t>
            </a:r>
            <a:endParaRPr sz="4267" b="1">
              <a:solidFill>
                <a:srgbClr val="F2F2F2"/>
              </a:solidFill>
            </a:endParaRPr>
          </a:p>
        </p:txBody>
      </p:sp>
      <p:pic>
        <p:nvPicPr>
          <p:cNvPr id="242" name="Google Shape;242;p13"/>
          <p:cNvPicPr preferRelativeResize="0"/>
          <p:nvPr/>
        </p:nvPicPr>
        <p:blipFill rotWithShape="1">
          <a:blip r:embed="rId3">
            <a:alphaModFix/>
          </a:blip>
          <a:srcRect l="19071" t="10466" r="18685"/>
          <a:stretch/>
        </p:blipFill>
        <p:spPr>
          <a:xfrm>
            <a:off x="1215934" y="1152401"/>
            <a:ext cx="4731733" cy="4902668"/>
          </a:xfrm>
          <a:prstGeom prst="rect">
            <a:avLst/>
          </a:prstGeom>
          <a:noFill/>
          <a:ln w="38100" cap="flat" cmpd="sng">
            <a:solidFill>
              <a:srgbClr val="51B9A3"/>
            </a:solidFill>
            <a:prstDash val="solid"/>
            <a:round/>
            <a:headEnd type="none" w="sm" len="sm"/>
            <a:tailEnd type="none" w="sm" len="sm"/>
          </a:ln>
        </p:spPr>
      </p:pic>
      <p:pic>
        <p:nvPicPr>
          <p:cNvPr id="243" name="Google Shape;243;p13"/>
          <p:cNvPicPr preferRelativeResize="0"/>
          <p:nvPr/>
        </p:nvPicPr>
        <p:blipFill rotWithShape="1">
          <a:blip r:embed="rId4">
            <a:alphaModFix/>
          </a:blip>
          <a:srcRect l="19026" t="9721" r="18489"/>
          <a:stretch/>
        </p:blipFill>
        <p:spPr>
          <a:xfrm>
            <a:off x="6969634" y="1141485"/>
            <a:ext cx="4731733" cy="492449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49" name="Google Shape;249;p14"/>
          <p:cNvSpPr txBox="1">
            <a:spLocks noGrp="1"/>
          </p:cNvSpPr>
          <p:nvPr>
            <p:ph type="title"/>
          </p:nvPr>
        </p:nvSpPr>
        <p:spPr>
          <a:xfrm>
            <a:off x="140300" y="349249"/>
            <a:ext cx="11360800" cy="4264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TEI viewer</a:t>
            </a:r>
            <a:endParaRPr sz="4267" b="1">
              <a:solidFill>
                <a:srgbClr val="F2F2F2"/>
              </a:solidFill>
            </a:endParaRPr>
          </a:p>
        </p:txBody>
      </p:sp>
      <p:pic>
        <p:nvPicPr>
          <p:cNvPr id="250" name="Google Shape;250;p14"/>
          <p:cNvPicPr preferRelativeResize="0"/>
          <p:nvPr/>
        </p:nvPicPr>
        <p:blipFill rotWithShape="1">
          <a:blip r:embed="rId3">
            <a:alphaModFix/>
          </a:blip>
          <a:srcRect/>
          <a:stretch/>
        </p:blipFill>
        <p:spPr>
          <a:xfrm>
            <a:off x="496468" y="1449467"/>
            <a:ext cx="11199065" cy="3959067"/>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r>
              <a:rPr lang="en-GB" sz="1867">
                <a:solidFill>
                  <a:srgbClr val="000000"/>
                </a:solidFill>
                <a:latin typeface="Arial"/>
                <a:ea typeface="Arial"/>
                <a:cs typeface="Arial"/>
                <a:sym typeface="Arial"/>
              </a:rPr>
              <a:t>ç</a:t>
            </a:r>
            <a:endParaRPr sz="1867">
              <a:solidFill>
                <a:srgbClr val="000000"/>
              </a:solidFill>
              <a:latin typeface="Arial"/>
              <a:ea typeface="Arial"/>
              <a:cs typeface="Arial"/>
              <a:sym typeface="Arial"/>
            </a:endParaRPr>
          </a:p>
        </p:txBody>
      </p:sp>
      <p:sp>
        <p:nvSpPr>
          <p:cNvPr id="256" name="Google Shape;256;p15"/>
          <p:cNvSpPr txBox="1">
            <a:spLocks noGrp="1"/>
          </p:cNvSpPr>
          <p:nvPr>
            <p:ph type="title"/>
          </p:nvPr>
        </p:nvSpPr>
        <p:spPr>
          <a:xfrm>
            <a:off x="267300" y="1053467"/>
            <a:ext cx="2965600" cy="19136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Github</a:t>
            </a:r>
            <a:endParaRPr sz="4267" b="1">
              <a:solidFill>
                <a:srgbClr val="F2F2F2"/>
              </a:solidFill>
            </a:endParaRPr>
          </a:p>
          <a:p>
            <a:pPr rtl="0"/>
            <a:r>
              <a:rPr lang="en-GB" sz="4267" b="1">
                <a:solidFill>
                  <a:srgbClr val="F2F2F2"/>
                </a:solidFill>
              </a:rPr>
              <a:t>Gitlab</a:t>
            </a:r>
            <a:endParaRPr sz="4267" b="1">
              <a:solidFill>
                <a:srgbClr val="F2F2F2"/>
              </a:solidFill>
            </a:endParaRPr>
          </a:p>
          <a:p>
            <a:pPr rtl="0"/>
            <a:r>
              <a:rPr lang="en-GB" sz="4267" b="1">
                <a:solidFill>
                  <a:srgbClr val="F2F2F2"/>
                </a:solidFill>
              </a:rPr>
              <a:t>Bitbucket</a:t>
            </a:r>
            <a:endParaRPr sz="4267" b="1">
              <a:solidFill>
                <a:srgbClr val="F2F2F2"/>
              </a:solidFill>
            </a:endParaRPr>
          </a:p>
        </p:txBody>
      </p:sp>
      <p:pic>
        <p:nvPicPr>
          <p:cNvPr id="257" name="Google Shape;257;p15"/>
          <p:cNvPicPr preferRelativeResize="0"/>
          <p:nvPr/>
        </p:nvPicPr>
        <p:blipFill rotWithShape="1">
          <a:blip r:embed="rId3">
            <a:alphaModFix/>
          </a:blip>
          <a:srcRect/>
          <a:stretch/>
        </p:blipFill>
        <p:spPr>
          <a:xfrm>
            <a:off x="4410619" y="914917"/>
            <a:ext cx="7019332" cy="2560600"/>
          </a:xfrm>
          <a:prstGeom prst="rect">
            <a:avLst/>
          </a:prstGeom>
          <a:noFill/>
          <a:ln w="228600" cap="flat" cmpd="sng">
            <a:solidFill>
              <a:schemeClr val="lt1"/>
            </a:solidFill>
            <a:prstDash val="solid"/>
            <a:round/>
            <a:headEnd type="none" w="sm" len="sm"/>
            <a:tailEnd type="none" w="sm" len="sm"/>
          </a:ln>
        </p:spPr>
      </p:pic>
      <p:pic>
        <p:nvPicPr>
          <p:cNvPr id="258" name="Google Shape;258;p15"/>
          <p:cNvPicPr preferRelativeResize="0"/>
          <p:nvPr/>
        </p:nvPicPr>
        <p:blipFill rotWithShape="1">
          <a:blip r:embed="rId4">
            <a:alphaModFix/>
          </a:blip>
          <a:srcRect/>
          <a:stretch/>
        </p:blipFill>
        <p:spPr>
          <a:xfrm>
            <a:off x="3128832" y="4747468"/>
            <a:ext cx="6858000" cy="1143033"/>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264" name="Google Shape;264;p16"/>
          <p:cNvSpPr txBox="1"/>
          <p:nvPr/>
        </p:nvSpPr>
        <p:spPr>
          <a:xfrm>
            <a:off x="241431" y="1918452"/>
            <a:ext cx="10885600" cy="4494075"/>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New cookie banner</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Admin edit &amp; Curation - direct link</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References overhaul</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Expiry dates for private links</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Custom thumbnails</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Custom DOI/Handle</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Fileset ordering</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Publication year default facet</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Funder body search default facet</a:t>
            </a:r>
            <a:endParaRPr sz="2667">
              <a:solidFill>
                <a:srgbClr val="F2F2F2"/>
              </a:solidFill>
              <a:latin typeface="Arial"/>
              <a:ea typeface="Arial"/>
              <a:cs typeface="Arial"/>
              <a:sym typeface="Arial"/>
            </a:endParaRPr>
          </a:p>
        </p:txBody>
      </p:sp>
      <p:sp>
        <p:nvSpPr>
          <p:cNvPr id="265" name="Google Shape;265;p16"/>
          <p:cNvSpPr txBox="1">
            <a:spLocks noGrp="1"/>
          </p:cNvSpPr>
          <p:nvPr>
            <p:ph type="title"/>
          </p:nvPr>
        </p:nvSpPr>
        <p:spPr>
          <a:xfrm>
            <a:off x="343500" y="360733"/>
            <a:ext cx="10290000" cy="11980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What are we planning on doing for the next 12 months?</a:t>
            </a:r>
            <a:endParaRPr sz="4267" b="1">
              <a:solidFill>
                <a:srgbClr val="51B9A3"/>
              </a:solidFill>
            </a:endParaRPr>
          </a:p>
        </p:txBody>
      </p:sp>
      <p:pic>
        <p:nvPicPr>
          <p:cNvPr id="266" name="Google Shape;266;p16"/>
          <p:cNvPicPr preferRelativeResize="0"/>
          <p:nvPr/>
        </p:nvPicPr>
        <p:blipFill rotWithShape="1">
          <a:blip r:embed="rId3">
            <a:alphaModFix/>
          </a:blip>
          <a:srcRect r="70887"/>
          <a:stretch/>
        </p:blipFill>
        <p:spPr>
          <a:xfrm>
            <a:off x="11378813" y="472630"/>
            <a:ext cx="321412" cy="348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animEffect transition="in" filter="fade">
                                      <p:cBhvr>
                                        <p:cTn id="7" dur="1000"/>
                                        <p:tgtEl>
                                          <p:spTgt spid="2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xEl>
                                              <p:pRg st="1" end="1"/>
                                            </p:txEl>
                                          </p:spTgt>
                                        </p:tgtEl>
                                        <p:attrNameLst>
                                          <p:attrName>style.visibility</p:attrName>
                                        </p:attrNameLst>
                                      </p:cBhvr>
                                      <p:to>
                                        <p:strVal val="visible"/>
                                      </p:to>
                                    </p:set>
                                    <p:animEffect transition="in" filter="fade">
                                      <p:cBhvr>
                                        <p:cTn id="12" dur="1000"/>
                                        <p:tgtEl>
                                          <p:spTgt spid="2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4">
                                            <p:txEl>
                                              <p:pRg st="2" end="2"/>
                                            </p:txEl>
                                          </p:spTgt>
                                        </p:tgtEl>
                                        <p:attrNameLst>
                                          <p:attrName>style.visibility</p:attrName>
                                        </p:attrNameLst>
                                      </p:cBhvr>
                                      <p:to>
                                        <p:strVal val="visible"/>
                                      </p:to>
                                    </p:set>
                                    <p:animEffect transition="in" filter="fade">
                                      <p:cBhvr>
                                        <p:cTn id="17" dur="1000"/>
                                        <p:tgtEl>
                                          <p:spTgt spid="2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xEl>
                                              <p:pRg st="3" end="3"/>
                                            </p:txEl>
                                          </p:spTgt>
                                        </p:tgtEl>
                                        <p:attrNameLst>
                                          <p:attrName>style.visibility</p:attrName>
                                        </p:attrNameLst>
                                      </p:cBhvr>
                                      <p:to>
                                        <p:strVal val="visible"/>
                                      </p:to>
                                    </p:set>
                                    <p:animEffect transition="in" filter="fade">
                                      <p:cBhvr>
                                        <p:cTn id="22" dur="1000"/>
                                        <p:tgtEl>
                                          <p:spTgt spid="2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4">
                                            <p:txEl>
                                              <p:pRg st="4" end="4"/>
                                            </p:txEl>
                                          </p:spTgt>
                                        </p:tgtEl>
                                        <p:attrNameLst>
                                          <p:attrName>style.visibility</p:attrName>
                                        </p:attrNameLst>
                                      </p:cBhvr>
                                      <p:to>
                                        <p:strVal val="visible"/>
                                      </p:to>
                                    </p:set>
                                    <p:animEffect transition="in" filter="fade">
                                      <p:cBhvr>
                                        <p:cTn id="27" dur="1000"/>
                                        <p:tgtEl>
                                          <p:spTgt spid="2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4">
                                            <p:txEl>
                                              <p:pRg st="5" end="5"/>
                                            </p:txEl>
                                          </p:spTgt>
                                        </p:tgtEl>
                                        <p:attrNameLst>
                                          <p:attrName>style.visibility</p:attrName>
                                        </p:attrNameLst>
                                      </p:cBhvr>
                                      <p:to>
                                        <p:strVal val="visible"/>
                                      </p:to>
                                    </p:set>
                                    <p:animEffect transition="in" filter="fade">
                                      <p:cBhvr>
                                        <p:cTn id="32" dur="1000"/>
                                        <p:tgtEl>
                                          <p:spTgt spid="26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4">
                                            <p:txEl>
                                              <p:pRg st="6" end="6"/>
                                            </p:txEl>
                                          </p:spTgt>
                                        </p:tgtEl>
                                        <p:attrNameLst>
                                          <p:attrName>style.visibility</p:attrName>
                                        </p:attrNameLst>
                                      </p:cBhvr>
                                      <p:to>
                                        <p:strVal val="visible"/>
                                      </p:to>
                                    </p:set>
                                    <p:animEffect transition="in" filter="fade">
                                      <p:cBhvr>
                                        <p:cTn id="37" dur="1000"/>
                                        <p:tgtEl>
                                          <p:spTgt spid="26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4">
                                            <p:txEl>
                                              <p:pRg st="7" end="7"/>
                                            </p:txEl>
                                          </p:spTgt>
                                        </p:tgtEl>
                                        <p:attrNameLst>
                                          <p:attrName>style.visibility</p:attrName>
                                        </p:attrNameLst>
                                      </p:cBhvr>
                                      <p:to>
                                        <p:strVal val="visible"/>
                                      </p:to>
                                    </p:set>
                                    <p:animEffect transition="in" filter="fade">
                                      <p:cBhvr>
                                        <p:cTn id="42" dur="1000"/>
                                        <p:tgtEl>
                                          <p:spTgt spid="26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4">
                                            <p:txEl>
                                              <p:pRg st="8" end="8"/>
                                            </p:txEl>
                                          </p:spTgt>
                                        </p:tgtEl>
                                        <p:attrNameLst>
                                          <p:attrName>style.visibility</p:attrName>
                                        </p:attrNameLst>
                                      </p:cBhvr>
                                      <p:to>
                                        <p:strVal val="visible"/>
                                      </p:to>
                                    </p:set>
                                    <p:animEffect transition="in" filter="fade">
                                      <p:cBhvr>
                                        <p:cTn id="47" dur="1000"/>
                                        <p:tgtEl>
                                          <p:spTgt spid="2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7"/>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FB8C00"/>
              </a:solidFill>
              <a:latin typeface="Arial"/>
              <a:ea typeface="Arial"/>
              <a:cs typeface="Arial"/>
              <a:sym typeface="Arial"/>
            </a:endParaRPr>
          </a:p>
        </p:txBody>
      </p:sp>
      <p:sp>
        <p:nvSpPr>
          <p:cNvPr id="272" name="Google Shape;272;p17"/>
          <p:cNvSpPr txBox="1"/>
          <p:nvPr/>
        </p:nvSpPr>
        <p:spPr>
          <a:xfrm>
            <a:off x="403067" y="2564989"/>
            <a:ext cx="6212400" cy="3078110"/>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Full text</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Custom facets</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Custom fields searchable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Remove download option</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Add institution by ROR</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ROR migration</a:t>
            </a:r>
            <a:endParaRPr sz="2667">
              <a:solidFill>
                <a:srgbClr val="F2F2F2"/>
              </a:solidFill>
              <a:latin typeface="Arial"/>
              <a:ea typeface="Arial"/>
              <a:cs typeface="Arial"/>
              <a:sym typeface="Arial"/>
            </a:endParaRPr>
          </a:p>
        </p:txBody>
      </p:sp>
      <p:sp>
        <p:nvSpPr>
          <p:cNvPr id="273" name="Google Shape;273;p17"/>
          <p:cNvSpPr txBox="1">
            <a:spLocks noGrp="1"/>
          </p:cNvSpPr>
          <p:nvPr>
            <p:ph type="title"/>
          </p:nvPr>
        </p:nvSpPr>
        <p:spPr>
          <a:xfrm>
            <a:off x="493599" y="279933"/>
            <a:ext cx="9989600" cy="1094000"/>
          </a:xfrm>
          <a:prstGeom prst="rect">
            <a:avLst/>
          </a:prstGeom>
          <a:noFill/>
          <a:ln>
            <a:noFill/>
          </a:ln>
        </p:spPr>
        <p:txBody>
          <a:bodyPr spcFirstLastPara="1" wrap="square" lIns="121900" tIns="121900" rIns="121900" bIns="121900" anchor="ctr" anchorCtr="0">
            <a:noAutofit/>
          </a:bodyPr>
          <a:lstStyle/>
          <a:p>
            <a:pPr rtl="0"/>
            <a:r>
              <a:rPr lang="en-GB" sz="4267" b="1">
                <a:solidFill>
                  <a:srgbClr val="51B9A3"/>
                </a:solidFill>
              </a:rPr>
              <a:t>What are we planning on doing for the next 12 months?</a:t>
            </a:r>
            <a:endParaRPr sz="4267" b="1">
              <a:solidFill>
                <a:srgbClr val="51B9A3"/>
              </a:solidFill>
            </a:endParaRPr>
          </a:p>
        </p:txBody>
      </p:sp>
      <p:pic>
        <p:nvPicPr>
          <p:cNvPr id="274" name="Google Shape;274;p17"/>
          <p:cNvPicPr preferRelativeResize="0"/>
          <p:nvPr/>
        </p:nvPicPr>
        <p:blipFill rotWithShape="1">
          <a:blip r:embed="rId3">
            <a:alphaModFix/>
          </a:blip>
          <a:srcRect r="70887"/>
          <a:stretch/>
        </p:blipFill>
        <p:spPr>
          <a:xfrm>
            <a:off x="11494267" y="403356"/>
            <a:ext cx="321412" cy="348813"/>
          </a:xfrm>
          <a:prstGeom prst="rect">
            <a:avLst/>
          </a:prstGeom>
          <a:noFill/>
          <a:ln>
            <a:noFill/>
          </a:ln>
        </p:spPr>
      </p:pic>
      <p:sp>
        <p:nvSpPr>
          <p:cNvPr id="275" name="Google Shape;275;p17"/>
          <p:cNvSpPr txBox="1"/>
          <p:nvPr/>
        </p:nvSpPr>
        <p:spPr>
          <a:xfrm>
            <a:off x="5593600" y="2564989"/>
            <a:ext cx="6212400" cy="2606122"/>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Maintain folder structure</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Begin work on: </a:t>
            </a:r>
            <a:endParaRPr sz="2667">
              <a:solidFill>
                <a:srgbClr val="F2F2F2"/>
              </a:solidFill>
              <a:latin typeface="Arial"/>
              <a:ea typeface="Arial"/>
              <a:cs typeface="Arial"/>
              <a:sym typeface="Arial"/>
            </a:endParaRPr>
          </a:p>
          <a:p>
            <a:pPr marL="1219170" lvl="1"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Publishing to multiple groups</a:t>
            </a:r>
            <a:endParaRPr sz="2667">
              <a:solidFill>
                <a:srgbClr val="F2F2F2"/>
              </a:solidFill>
              <a:latin typeface="Arial"/>
              <a:ea typeface="Arial"/>
              <a:cs typeface="Arial"/>
              <a:sym typeface="Arial"/>
            </a:endParaRPr>
          </a:p>
          <a:p>
            <a:pPr marL="1219170" lvl="1"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Metadata by item type by group</a:t>
            </a:r>
            <a:endParaRPr sz="2667">
              <a:solidFill>
                <a:srgbClr val="F2F2F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8733790" cy="574675"/>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Developing</a:t>
            </a:r>
            <a:r>
              <a:rPr sz="3600" spc="-50" dirty="0">
                <a:solidFill>
                  <a:srgbClr val="000000"/>
                </a:solidFill>
              </a:rPr>
              <a:t> </a:t>
            </a:r>
            <a:r>
              <a:rPr sz="3600" spc="-10" dirty="0">
                <a:solidFill>
                  <a:srgbClr val="000000"/>
                </a:solidFill>
              </a:rPr>
              <a:t>SMU’s </a:t>
            </a:r>
            <a:r>
              <a:rPr sz="3600" spc="-5" dirty="0">
                <a:solidFill>
                  <a:srgbClr val="000000"/>
                </a:solidFill>
              </a:rPr>
              <a:t>Institutional</a:t>
            </a:r>
            <a:r>
              <a:rPr sz="3600" spc="-25" dirty="0">
                <a:solidFill>
                  <a:srgbClr val="000000"/>
                </a:solidFill>
              </a:rPr>
              <a:t> </a:t>
            </a:r>
            <a:r>
              <a:rPr sz="3600" dirty="0">
                <a:solidFill>
                  <a:srgbClr val="000000"/>
                </a:solidFill>
              </a:rPr>
              <a:t>RDM</a:t>
            </a:r>
            <a:r>
              <a:rPr sz="3600" spc="-20" dirty="0">
                <a:solidFill>
                  <a:srgbClr val="000000"/>
                </a:solidFill>
              </a:rPr>
              <a:t> </a:t>
            </a:r>
            <a:r>
              <a:rPr sz="3600" dirty="0">
                <a:solidFill>
                  <a:srgbClr val="000000"/>
                </a:solidFill>
              </a:rPr>
              <a:t>Policy</a:t>
            </a:r>
            <a:endParaRPr sz="3600"/>
          </a:p>
        </p:txBody>
      </p:sp>
      <p:sp>
        <p:nvSpPr>
          <p:cNvPr id="3" name="object 3"/>
          <p:cNvSpPr txBox="1"/>
          <p:nvPr/>
        </p:nvSpPr>
        <p:spPr>
          <a:xfrm>
            <a:off x="916939" y="1851101"/>
            <a:ext cx="10029825" cy="1988820"/>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spc="-5" dirty="0">
                <a:latin typeface="Arial MT"/>
                <a:cs typeface="Arial MT"/>
              </a:rPr>
              <a:t>Existing</a:t>
            </a:r>
            <a:r>
              <a:rPr sz="2400" spc="25" dirty="0">
                <a:latin typeface="Arial MT"/>
                <a:cs typeface="Arial MT"/>
              </a:rPr>
              <a:t> </a:t>
            </a:r>
            <a:r>
              <a:rPr sz="2400" spc="-5" dirty="0">
                <a:latin typeface="Arial MT"/>
                <a:cs typeface="Arial MT"/>
              </a:rPr>
              <a:t>relationship</a:t>
            </a:r>
            <a:r>
              <a:rPr sz="2400" spc="40" dirty="0">
                <a:latin typeface="Arial MT"/>
                <a:cs typeface="Arial MT"/>
              </a:rPr>
              <a:t> </a:t>
            </a:r>
            <a:r>
              <a:rPr sz="2400" dirty="0">
                <a:latin typeface="Arial MT"/>
                <a:cs typeface="Arial MT"/>
              </a:rPr>
              <a:t>between</a:t>
            </a:r>
            <a:r>
              <a:rPr sz="2400" spc="30" dirty="0">
                <a:latin typeface="Arial MT"/>
                <a:cs typeface="Arial MT"/>
              </a:rPr>
              <a:t> </a:t>
            </a:r>
            <a:r>
              <a:rPr sz="2400" dirty="0">
                <a:latin typeface="Arial MT"/>
                <a:cs typeface="Arial MT"/>
              </a:rPr>
              <a:t>SMU</a:t>
            </a:r>
            <a:r>
              <a:rPr sz="2400" spc="5" dirty="0">
                <a:latin typeface="Arial MT"/>
                <a:cs typeface="Arial MT"/>
              </a:rPr>
              <a:t> </a:t>
            </a:r>
            <a:r>
              <a:rPr sz="2400" dirty="0">
                <a:latin typeface="Arial MT"/>
                <a:cs typeface="Arial MT"/>
              </a:rPr>
              <a:t>Libraries</a:t>
            </a:r>
            <a:r>
              <a:rPr sz="2400" spc="30" dirty="0">
                <a:latin typeface="Arial MT"/>
                <a:cs typeface="Arial MT"/>
              </a:rPr>
              <a:t> </a:t>
            </a:r>
            <a:r>
              <a:rPr sz="2400" dirty="0">
                <a:latin typeface="Arial MT"/>
                <a:cs typeface="Arial MT"/>
              </a:rPr>
              <a:t>and</a:t>
            </a:r>
            <a:r>
              <a:rPr sz="2400" spc="20" dirty="0">
                <a:latin typeface="Arial MT"/>
                <a:cs typeface="Arial MT"/>
              </a:rPr>
              <a:t> </a:t>
            </a:r>
            <a:r>
              <a:rPr sz="2400" spc="-10" dirty="0">
                <a:latin typeface="Arial MT"/>
                <a:cs typeface="Arial MT"/>
              </a:rPr>
              <a:t>Office</a:t>
            </a:r>
            <a:r>
              <a:rPr sz="2400" spc="-15" dirty="0">
                <a:latin typeface="Arial MT"/>
                <a:cs typeface="Arial MT"/>
              </a:rPr>
              <a:t> </a:t>
            </a:r>
            <a:r>
              <a:rPr sz="2400" dirty="0">
                <a:latin typeface="Arial MT"/>
                <a:cs typeface="Arial MT"/>
              </a:rPr>
              <a:t>of</a:t>
            </a:r>
            <a:r>
              <a:rPr sz="2400" spc="5" dirty="0">
                <a:latin typeface="Arial MT"/>
                <a:cs typeface="Arial MT"/>
              </a:rPr>
              <a:t> </a:t>
            </a:r>
            <a:r>
              <a:rPr sz="2400" dirty="0">
                <a:latin typeface="Arial MT"/>
                <a:cs typeface="Arial MT"/>
              </a:rPr>
              <a:t>Research</a:t>
            </a:r>
            <a:r>
              <a:rPr sz="2400" spc="20" dirty="0">
                <a:latin typeface="Arial MT"/>
                <a:cs typeface="Arial MT"/>
              </a:rPr>
              <a:t> </a:t>
            </a:r>
            <a:r>
              <a:rPr sz="2400" dirty="0">
                <a:latin typeface="Arial MT"/>
                <a:cs typeface="Arial MT"/>
              </a:rPr>
              <a:t>and</a:t>
            </a:r>
            <a:endParaRPr sz="2400">
              <a:latin typeface="Arial MT"/>
              <a:cs typeface="Arial MT"/>
            </a:endParaRPr>
          </a:p>
          <a:p>
            <a:pPr marL="241300">
              <a:lnSpc>
                <a:spcPct val="100000"/>
              </a:lnSpc>
              <a:spcBef>
                <a:spcPts val="5"/>
              </a:spcBef>
            </a:pPr>
            <a:r>
              <a:rPr sz="2400" spc="-70" dirty="0">
                <a:latin typeface="Arial MT"/>
                <a:cs typeface="Arial MT"/>
              </a:rPr>
              <a:t>Tech</a:t>
            </a:r>
            <a:r>
              <a:rPr sz="2400" spc="-60" dirty="0">
                <a:latin typeface="Arial MT"/>
                <a:cs typeface="Arial MT"/>
              </a:rPr>
              <a:t> </a:t>
            </a:r>
            <a:r>
              <a:rPr sz="2400" spc="-10" dirty="0">
                <a:latin typeface="Arial MT"/>
                <a:cs typeface="Arial MT"/>
              </a:rPr>
              <a:t>Transfer</a:t>
            </a:r>
            <a:r>
              <a:rPr sz="2400" spc="-25" dirty="0">
                <a:latin typeface="Arial MT"/>
                <a:cs typeface="Arial MT"/>
              </a:rPr>
              <a:t> </a:t>
            </a:r>
            <a:r>
              <a:rPr sz="2400" spc="-10" dirty="0">
                <a:latin typeface="Arial MT"/>
                <a:cs typeface="Arial MT"/>
              </a:rPr>
              <a:t>(ORTT)</a:t>
            </a:r>
            <a:endParaRPr sz="2400">
              <a:latin typeface="Arial MT"/>
              <a:cs typeface="Arial MT"/>
            </a:endParaRPr>
          </a:p>
          <a:p>
            <a:pPr marL="241300" indent="-228600">
              <a:lnSpc>
                <a:spcPct val="100000"/>
              </a:lnSpc>
              <a:spcBef>
                <a:spcPts val="994"/>
              </a:spcBef>
              <a:buChar char="•"/>
              <a:tabLst>
                <a:tab pos="241300" algn="l"/>
              </a:tabLst>
            </a:pPr>
            <a:r>
              <a:rPr sz="2400" spc="-5" dirty="0">
                <a:latin typeface="Arial MT"/>
                <a:cs typeface="Arial MT"/>
              </a:rPr>
              <a:t>Formed</a:t>
            </a:r>
            <a:r>
              <a:rPr sz="2400" spc="5" dirty="0">
                <a:latin typeface="Arial MT"/>
                <a:cs typeface="Arial MT"/>
              </a:rPr>
              <a:t> </a:t>
            </a:r>
            <a:r>
              <a:rPr sz="2400" spc="-5" dirty="0">
                <a:latin typeface="Arial MT"/>
                <a:cs typeface="Arial MT"/>
              </a:rPr>
              <a:t>RDM</a:t>
            </a:r>
            <a:r>
              <a:rPr sz="2400" spc="10" dirty="0">
                <a:latin typeface="Arial MT"/>
                <a:cs typeface="Arial MT"/>
              </a:rPr>
              <a:t> </a:t>
            </a:r>
            <a:r>
              <a:rPr sz="2400" spc="-5" dirty="0">
                <a:latin typeface="Arial MT"/>
                <a:cs typeface="Arial MT"/>
              </a:rPr>
              <a:t>Policy</a:t>
            </a:r>
            <a:r>
              <a:rPr sz="2400" spc="30" dirty="0">
                <a:latin typeface="Arial MT"/>
                <a:cs typeface="Arial MT"/>
              </a:rPr>
              <a:t> </a:t>
            </a:r>
            <a:r>
              <a:rPr sz="2400" spc="-10" dirty="0">
                <a:latin typeface="Arial MT"/>
                <a:cs typeface="Arial MT"/>
              </a:rPr>
              <a:t>Working</a:t>
            </a:r>
            <a:r>
              <a:rPr sz="2400" spc="15" dirty="0">
                <a:latin typeface="Arial MT"/>
                <a:cs typeface="Arial MT"/>
              </a:rPr>
              <a:t> </a:t>
            </a:r>
            <a:r>
              <a:rPr sz="2400" dirty="0">
                <a:latin typeface="Arial MT"/>
                <a:cs typeface="Arial MT"/>
              </a:rPr>
              <a:t>Group </a:t>
            </a:r>
            <a:r>
              <a:rPr sz="2400" spc="-10" dirty="0">
                <a:latin typeface="Arial MT"/>
                <a:cs typeface="Arial MT"/>
              </a:rPr>
              <a:t>in</a:t>
            </a:r>
            <a:r>
              <a:rPr sz="2400" spc="20" dirty="0">
                <a:latin typeface="Arial MT"/>
                <a:cs typeface="Arial MT"/>
              </a:rPr>
              <a:t> </a:t>
            </a:r>
            <a:r>
              <a:rPr sz="2400" spc="-5" dirty="0">
                <a:latin typeface="Arial MT"/>
                <a:cs typeface="Arial MT"/>
              </a:rPr>
              <a:t>2017</a:t>
            </a:r>
            <a:endParaRPr sz="2400">
              <a:latin typeface="Arial MT"/>
              <a:cs typeface="Arial MT"/>
            </a:endParaRPr>
          </a:p>
          <a:p>
            <a:pPr marL="698500" lvl="1" indent="-229235">
              <a:lnSpc>
                <a:spcPct val="100000"/>
              </a:lnSpc>
              <a:spcBef>
                <a:spcPts val="509"/>
              </a:spcBef>
              <a:buChar char="•"/>
              <a:tabLst>
                <a:tab pos="698500" algn="l"/>
                <a:tab pos="699135" algn="l"/>
              </a:tabLst>
            </a:pPr>
            <a:r>
              <a:rPr sz="2000" dirty="0">
                <a:latin typeface="Arial MT"/>
                <a:cs typeface="Arial MT"/>
              </a:rPr>
              <a:t>Studied</a:t>
            </a:r>
            <a:r>
              <a:rPr sz="2000" spc="-20" dirty="0">
                <a:latin typeface="Arial MT"/>
                <a:cs typeface="Arial MT"/>
              </a:rPr>
              <a:t> </a:t>
            </a:r>
            <a:r>
              <a:rPr sz="2000" dirty="0">
                <a:latin typeface="Arial MT"/>
                <a:cs typeface="Arial MT"/>
              </a:rPr>
              <a:t>local</a:t>
            </a:r>
            <a:r>
              <a:rPr sz="2000" spc="-5" dirty="0">
                <a:latin typeface="Arial MT"/>
                <a:cs typeface="Arial MT"/>
              </a:rPr>
              <a:t> </a:t>
            </a:r>
            <a:r>
              <a:rPr sz="2000" dirty="0">
                <a:latin typeface="Arial MT"/>
                <a:cs typeface="Arial MT"/>
              </a:rPr>
              <a:t>and</a:t>
            </a:r>
            <a:r>
              <a:rPr sz="2000" spc="-25" dirty="0">
                <a:latin typeface="Arial MT"/>
                <a:cs typeface="Arial MT"/>
              </a:rPr>
              <a:t> </a:t>
            </a:r>
            <a:r>
              <a:rPr sz="2000" dirty="0">
                <a:latin typeface="Arial MT"/>
                <a:cs typeface="Arial MT"/>
              </a:rPr>
              <a:t>overseas</a:t>
            </a:r>
            <a:r>
              <a:rPr sz="2000" spc="-40" dirty="0">
                <a:latin typeface="Arial MT"/>
                <a:cs typeface="Arial MT"/>
              </a:rPr>
              <a:t> </a:t>
            </a:r>
            <a:r>
              <a:rPr sz="2000" dirty="0">
                <a:latin typeface="Arial MT"/>
                <a:cs typeface="Arial MT"/>
              </a:rPr>
              <a:t>RDM</a:t>
            </a:r>
            <a:r>
              <a:rPr sz="2000" spc="-20" dirty="0">
                <a:latin typeface="Arial MT"/>
                <a:cs typeface="Arial MT"/>
              </a:rPr>
              <a:t> </a:t>
            </a:r>
            <a:r>
              <a:rPr sz="2000" dirty="0">
                <a:latin typeface="Arial MT"/>
                <a:cs typeface="Arial MT"/>
              </a:rPr>
              <a:t>policies</a:t>
            </a:r>
            <a:endParaRPr sz="2000">
              <a:latin typeface="Arial MT"/>
              <a:cs typeface="Arial MT"/>
            </a:endParaRPr>
          </a:p>
          <a:p>
            <a:pPr marL="698500" lvl="1" indent="-229235">
              <a:lnSpc>
                <a:spcPct val="100000"/>
              </a:lnSpc>
              <a:spcBef>
                <a:spcPts val="505"/>
              </a:spcBef>
              <a:buChar char="•"/>
              <a:tabLst>
                <a:tab pos="698500" algn="l"/>
                <a:tab pos="699135" algn="l"/>
              </a:tabLst>
            </a:pPr>
            <a:r>
              <a:rPr sz="2000" dirty="0">
                <a:latin typeface="Arial MT"/>
                <a:cs typeface="Arial MT"/>
              </a:rPr>
              <a:t>Studied</a:t>
            </a:r>
            <a:r>
              <a:rPr sz="2000" spc="-30" dirty="0">
                <a:latin typeface="Arial MT"/>
                <a:cs typeface="Arial MT"/>
              </a:rPr>
              <a:t> </a:t>
            </a:r>
            <a:r>
              <a:rPr sz="2000" dirty="0">
                <a:latin typeface="Arial MT"/>
                <a:cs typeface="Arial MT"/>
              </a:rPr>
              <a:t>publisher</a:t>
            </a:r>
            <a:r>
              <a:rPr sz="2000" spc="-40" dirty="0">
                <a:latin typeface="Arial MT"/>
                <a:cs typeface="Arial MT"/>
              </a:rPr>
              <a:t> </a:t>
            </a:r>
            <a:r>
              <a:rPr sz="2000" dirty="0">
                <a:latin typeface="Arial MT"/>
                <a:cs typeface="Arial MT"/>
              </a:rPr>
              <a:t>data</a:t>
            </a:r>
            <a:r>
              <a:rPr sz="2000" spc="-25" dirty="0">
                <a:latin typeface="Arial MT"/>
                <a:cs typeface="Arial MT"/>
              </a:rPr>
              <a:t> </a:t>
            </a:r>
            <a:r>
              <a:rPr sz="2000" dirty="0">
                <a:latin typeface="Arial MT"/>
                <a:cs typeface="Arial MT"/>
              </a:rPr>
              <a:t>policies</a:t>
            </a:r>
            <a:endParaRPr sz="2000">
              <a:latin typeface="Arial MT"/>
              <a:cs typeface="Arial MT"/>
            </a:endParaRPr>
          </a:p>
        </p:txBody>
      </p:sp>
      <p:pic>
        <p:nvPicPr>
          <p:cNvPr id="4" name="object 4"/>
          <p:cNvPicPr/>
          <p:nvPr/>
        </p:nvPicPr>
        <p:blipFill>
          <a:blip r:embed="rId2" cstate="print"/>
          <a:stretch>
            <a:fillRect/>
          </a:stretch>
        </p:blipFill>
        <p:spPr>
          <a:xfrm>
            <a:off x="4206240" y="4645152"/>
            <a:ext cx="3432310" cy="192328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81" name="Google Shape;281;p18"/>
          <p:cNvSpPr txBox="1">
            <a:spLocks noGrp="1"/>
          </p:cNvSpPr>
          <p:nvPr>
            <p:ph type="title"/>
          </p:nvPr>
        </p:nvSpPr>
        <p:spPr>
          <a:xfrm>
            <a:off x="255755" y="222193"/>
            <a:ext cx="3704400" cy="1255600"/>
          </a:xfrm>
          <a:prstGeom prst="rect">
            <a:avLst/>
          </a:prstGeom>
          <a:noFill/>
          <a:ln>
            <a:noFill/>
          </a:ln>
        </p:spPr>
        <p:txBody>
          <a:bodyPr spcFirstLastPara="1" wrap="square" lIns="121900" tIns="121900" rIns="121900" bIns="121900" anchor="ctr" anchorCtr="0">
            <a:noAutofit/>
          </a:bodyPr>
          <a:lstStyle/>
          <a:p>
            <a:pPr rtl="0">
              <a:lnSpc>
                <a:spcPct val="115000"/>
              </a:lnSpc>
            </a:pPr>
            <a:r>
              <a:rPr lang="en-GB" sz="4267" b="1">
                <a:solidFill>
                  <a:srgbClr val="F2F2F2"/>
                </a:solidFill>
              </a:rPr>
              <a:t>New cookie </a:t>
            </a:r>
            <a:endParaRPr sz="4267" b="1">
              <a:solidFill>
                <a:srgbClr val="F2F2F2"/>
              </a:solidFill>
            </a:endParaRPr>
          </a:p>
          <a:p>
            <a:pPr rtl="0">
              <a:lnSpc>
                <a:spcPct val="115000"/>
              </a:lnSpc>
            </a:pPr>
            <a:r>
              <a:rPr lang="en-GB" sz="4267" b="1">
                <a:solidFill>
                  <a:srgbClr val="F2F2F2"/>
                </a:solidFill>
              </a:rPr>
              <a:t>banner</a:t>
            </a:r>
            <a:endParaRPr sz="4267" b="1">
              <a:solidFill>
                <a:srgbClr val="F2F2F2"/>
              </a:solidFill>
            </a:endParaRPr>
          </a:p>
        </p:txBody>
      </p:sp>
      <p:pic>
        <p:nvPicPr>
          <p:cNvPr id="282" name="Google Shape;282;p18"/>
          <p:cNvPicPr preferRelativeResize="0"/>
          <p:nvPr/>
        </p:nvPicPr>
        <p:blipFill rotWithShape="1">
          <a:blip r:embed="rId3">
            <a:alphaModFix/>
          </a:blip>
          <a:srcRect/>
          <a:stretch/>
        </p:blipFill>
        <p:spPr>
          <a:xfrm>
            <a:off x="4536034" y="249133"/>
            <a:ext cx="6426533" cy="2210200"/>
          </a:xfrm>
          <a:prstGeom prst="rect">
            <a:avLst/>
          </a:prstGeom>
          <a:noFill/>
          <a:ln>
            <a:noFill/>
          </a:ln>
        </p:spPr>
      </p:pic>
      <p:pic>
        <p:nvPicPr>
          <p:cNvPr id="283" name="Google Shape;283;p18"/>
          <p:cNvPicPr preferRelativeResize="0"/>
          <p:nvPr/>
        </p:nvPicPr>
        <p:blipFill rotWithShape="1">
          <a:blip r:embed="rId4">
            <a:alphaModFix/>
          </a:blip>
          <a:srcRect/>
          <a:stretch/>
        </p:blipFill>
        <p:spPr>
          <a:xfrm>
            <a:off x="1748368" y="1787667"/>
            <a:ext cx="3930801" cy="4393200"/>
          </a:xfrm>
          <a:prstGeom prst="rect">
            <a:avLst/>
          </a:prstGeom>
          <a:noFill/>
          <a:ln>
            <a:noFill/>
          </a:ln>
        </p:spPr>
      </p:pic>
      <p:pic>
        <p:nvPicPr>
          <p:cNvPr id="284" name="Google Shape;284;p18"/>
          <p:cNvPicPr preferRelativeResize="0"/>
          <p:nvPr/>
        </p:nvPicPr>
        <p:blipFill rotWithShape="1">
          <a:blip r:embed="rId5">
            <a:alphaModFix/>
          </a:blip>
          <a:srcRect/>
          <a:stretch/>
        </p:blipFill>
        <p:spPr>
          <a:xfrm>
            <a:off x="7323301" y="1787667"/>
            <a:ext cx="4177812" cy="4669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0" name="Google Shape;290;p19"/>
          <p:cNvSpPr txBox="1">
            <a:spLocks noGrp="1"/>
          </p:cNvSpPr>
          <p:nvPr>
            <p:ph type="title"/>
          </p:nvPr>
        </p:nvSpPr>
        <p:spPr>
          <a:xfrm>
            <a:off x="267300" y="245335"/>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Admin edit - direct link</a:t>
            </a:r>
            <a:endParaRPr sz="4267" b="1">
              <a:solidFill>
                <a:srgbClr val="F2F2F2"/>
              </a:solidFill>
            </a:endParaRPr>
          </a:p>
        </p:txBody>
      </p:sp>
      <p:pic>
        <p:nvPicPr>
          <p:cNvPr id="291" name="Google Shape;291;p19"/>
          <p:cNvPicPr preferRelativeResize="0"/>
          <p:nvPr/>
        </p:nvPicPr>
        <p:blipFill rotWithShape="1">
          <a:blip r:embed="rId3">
            <a:alphaModFix/>
          </a:blip>
          <a:srcRect/>
          <a:stretch/>
        </p:blipFill>
        <p:spPr>
          <a:xfrm>
            <a:off x="5344912" y="1430342"/>
            <a:ext cx="6479467" cy="4481639"/>
          </a:xfrm>
          <a:prstGeom prst="rect">
            <a:avLst/>
          </a:prstGeom>
          <a:noFill/>
          <a:ln>
            <a:noFill/>
          </a:ln>
        </p:spPr>
      </p:pic>
      <p:pic>
        <p:nvPicPr>
          <p:cNvPr id="292" name="Google Shape;292;p19"/>
          <p:cNvPicPr preferRelativeResize="0"/>
          <p:nvPr/>
        </p:nvPicPr>
        <p:blipFill rotWithShape="1">
          <a:blip r:embed="rId4">
            <a:alphaModFix/>
          </a:blip>
          <a:srcRect/>
          <a:stretch/>
        </p:blipFill>
        <p:spPr>
          <a:xfrm>
            <a:off x="555633" y="1142400"/>
            <a:ext cx="6479467" cy="5011333"/>
          </a:xfrm>
          <a:prstGeom prst="rect">
            <a:avLst/>
          </a:prstGeom>
          <a:noFill/>
          <a:ln>
            <a:noFill/>
          </a:ln>
          <a:effectLst>
            <a:outerShdw blurRad="185738" dist="76200" dir="5400000" algn="bl" rotWithShape="0">
              <a:srgbClr val="000000">
                <a:alpha val="49803"/>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0"/>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8" name="Google Shape;298;p20"/>
          <p:cNvSpPr txBox="1">
            <a:spLocks noGrp="1"/>
          </p:cNvSpPr>
          <p:nvPr>
            <p:ph type="title"/>
          </p:nvPr>
        </p:nvSpPr>
        <p:spPr>
          <a:xfrm>
            <a:off x="255755" y="256880"/>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References overhaul</a:t>
            </a:r>
            <a:endParaRPr sz="4267" b="1">
              <a:solidFill>
                <a:schemeClr val="lt1"/>
              </a:solidFill>
            </a:endParaRPr>
          </a:p>
        </p:txBody>
      </p:sp>
      <p:pic>
        <p:nvPicPr>
          <p:cNvPr id="299" name="Google Shape;299;p20"/>
          <p:cNvPicPr preferRelativeResize="0"/>
          <p:nvPr/>
        </p:nvPicPr>
        <p:blipFill rotWithShape="1">
          <a:blip r:embed="rId3">
            <a:alphaModFix/>
          </a:blip>
          <a:srcRect/>
          <a:stretch/>
        </p:blipFill>
        <p:spPr>
          <a:xfrm>
            <a:off x="441267" y="1210933"/>
            <a:ext cx="6283667" cy="4832067"/>
          </a:xfrm>
          <a:prstGeom prst="rect">
            <a:avLst/>
          </a:prstGeom>
          <a:noFill/>
          <a:ln>
            <a:noFill/>
          </a:ln>
        </p:spPr>
      </p:pic>
      <p:pic>
        <p:nvPicPr>
          <p:cNvPr id="300" name="Google Shape;300;p20"/>
          <p:cNvPicPr preferRelativeResize="0"/>
          <p:nvPr/>
        </p:nvPicPr>
        <p:blipFill rotWithShape="1">
          <a:blip r:embed="rId4">
            <a:alphaModFix/>
          </a:blip>
          <a:srcRect/>
          <a:stretch/>
        </p:blipFill>
        <p:spPr>
          <a:xfrm>
            <a:off x="6096000" y="1729733"/>
            <a:ext cx="5612067" cy="2921667"/>
          </a:xfrm>
          <a:prstGeom prst="rect">
            <a:avLst/>
          </a:prstGeom>
          <a:noFill/>
          <a:ln>
            <a:noFill/>
          </a:ln>
          <a:effectLst>
            <a:outerShdw blurRad="114300" dist="57150" dir="5400000" algn="bl" rotWithShape="0">
              <a:srgbClr val="000000">
                <a:alpha val="49803"/>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306" name="Google Shape;306;p21"/>
          <p:cNvPicPr preferRelativeResize="0"/>
          <p:nvPr/>
        </p:nvPicPr>
        <p:blipFill rotWithShape="1">
          <a:blip r:embed="rId3">
            <a:alphaModFix/>
          </a:blip>
          <a:srcRect/>
          <a:stretch/>
        </p:blipFill>
        <p:spPr>
          <a:xfrm>
            <a:off x="2571265" y="156167"/>
            <a:ext cx="6870601" cy="6406599"/>
          </a:xfrm>
          <a:prstGeom prst="rect">
            <a:avLst/>
          </a:prstGeom>
          <a:noFill/>
          <a:ln>
            <a:noFill/>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2" name="Google Shape;312;p22"/>
          <p:cNvSpPr txBox="1">
            <a:spLocks noGrp="1"/>
          </p:cNvSpPr>
          <p:nvPr>
            <p:ph type="title"/>
          </p:nvPr>
        </p:nvSpPr>
        <p:spPr>
          <a:xfrm>
            <a:off x="325027" y="314607"/>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Private link - expiry dates</a:t>
            </a:r>
            <a:endParaRPr sz="4267" b="1">
              <a:solidFill>
                <a:srgbClr val="F2F2F2"/>
              </a:solidFill>
            </a:endParaRPr>
          </a:p>
        </p:txBody>
      </p:sp>
      <p:pic>
        <p:nvPicPr>
          <p:cNvPr id="313" name="Google Shape;313;p22"/>
          <p:cNvPicPr preferRelativeResize="0"/>
          <p:nvPr/>
        </p:nvPicPr>
        <p:blipFill rotWithShape="1">
          <a:blip r:embed="rId3">
            <a:alphaModFix/>
          </a:blip>
          <a:srcRect/>
          <a:stretch/>
        </p:blipFill>
        <p:spPr>
          <a:xfrm>
            <a:off x="2244057" y="1379400"/>
            <a:ext cx="7383467" cy="469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19" name="Google Shape;319;p23"/>
          <p:cNvSpPr txBox="1">
            <a:spLocks noGrp="1"/>
          </p:cNvSpPr>
          <p:nvPr>
            <p:ph type="title"/>
          </p:nvPr>
        </p:nvSpPr>
        <p:spPr>
          <a:xfrm>
            <a:off x="348119" y="303061"/>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Custom thumbnails</a:t>
            </a:r>
            <a:endParaRPr sz="4267" b="1">
              <a:solidFill>
                <a:srgbClr val="F2F2F2"/>
              </a:solidFill>
            </a:endParaRPr>
          </a:p>
        </p:txBody>
      </p:sp>
      <p:pic>
        <p:nvPicPr>
          <p:cNvPr id="320" name="Google Shape;320;p23"/>
          <p:cNvPicPr preferRelativeResize="0"/>
          <p:nvPr/>
        </p:nvPicPr>
        <p:blipFill rotWithShape="1">
          <a:blip r:embed="rId3">
            <a:alphaModFix/>
          </a:blip>
          <a:srcRect/>
          <a:stretch/>
        </p:blipFill>
        <p:spPr>
          <a:xfrm>
            <a:off x="568067" y="2154367"/>
            <a:ext cx="5897400" cy="3953164"/>
          </a:xfrm>
          <a:prstGeom prst="rect">
            <a:avLst/>
          </a:prstGeom>
          <a:noFill/>
          <a:ln>
            <a:noFill/>
          </a:ln>
        </p:spPr>
      </p:pic>
      <p:pic>
        <p:nvPicPr>
          <p:cNvPr id="321" name="Google Shape;321;p23"/>
          <p:cNvPicPr preferRelativeResize="0"/>
          <p:nvPr/>
        </p:nvPicPr>
        <p:blipFill rotWithShape="1">
          <a:blip r:embed="rId4">
            <a:alphaModFix/>
          </a:blip>
          <a:srcRect/>
          <a:stretch/>
        </p:blipFill>
        <p:spPr>
          <a:xfrm>
            <a:off x="5873500" y="870033"/>
            <a:ext cx="5708432" cy="3826568"/>
          </a:xfrm>
          <a:prstGeom prst="rect">
            <a:avLst/>
          </a:prstGeom>
          <a:noFill/>
          <a:ln>
            <a:noFill/>
          </a:ln>
          <a:effectLst>
            <a:outerShdw blurRad="100013" dist="66675" dir="5400000" algn="bl" rotWithShape="0">
              <a:srgbClr val="000000">
                <a:alpha val="49803"/>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4"/>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7" name="Google Shape;327;p24"/>
          <p:cNvSpPr txBox="1">
            <a:spLocks noGrp="1"/>
          </p:cNvSpPr>
          <p:nvPr>
            <p:ph type="title"/>
          </p:nvPr>
        </p:nvSpPr>
        <p:spPr>
          <a:xfrm>
            <a:off x="278845" y="383880"/>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Full text search</a:t>
            </a:r>
            <a:endParaRPr sz="4267" b="1">
              <a:solidFill>
                <a:srgbClr val="F2F2F2"/>
              </a:solidFill>
            </a:endParaRPr>
          </a:p>
        </p:txBody>
      </p:sp>
      <p:pic>
        <p:nvPicPr>
          <p:cNvPr id="328" name="Google Shape;328;p24"/>
          <p:cNvPicPr preferRelativeResize="0"/>
          <p:nvPr/>
        </p:nvPicPr>
        <p:blipFill rotWithShape="1">
          <a:blip r:embed="rId3">
            <a:alphaModFix/>
          </a:blip>
          <a:srcRect/>
          <a:stretch/>
        </p:blipFill>
        <p:spPr>
          <a:xfrm>
            <a:off x="648700" y="1270001"/>
            <a:ext cx="6340032" cy="4798100"/>
          </a:xfrm>
          <a:prstGeom prst="rect">
            <a:avLst/>
          </a:prstGeom>
          <a:noFill/>
          <a:ln>
            <a:noFill/>
          </a:ln>
        </p:spPr>
      </p:pic>
      <p:pic>
        <p:nvPicPr>
          <p:cNvPr id="329" name="Google Shape;329;p24"/>
          <p:cNvPicPr preferRelativeResize="0"/>
          <p:nvPr/>
        </p:nvPicPr>
        <p:blipFill rotWithShape="1">
          <a:blip r:embed="rId4">
            <a:alphaModFix/>
          </a:blip>
          <a:srcRect/>
          <a:stretch/>
        </p:blipFill>
        <p:spPr>
          <a:xfrm>
            <a:off x="8572967" y="360234"/>
            <a:ext cx="2397200" cy="574033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35" name="Google Shape;335;p25"/>
          <p:cNvSpPr txBox="1">
            <a:spLocks noGrp="1"/>
          </p:cNvSpPr>
          <p:nvPr>
            <p:ph type="title"/>
          </p:nvPr>
        </p:nvSpPr>
        <p:spPr>
          <a:xfrm>
            <a:off x="336573" y="430061"/>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Custom DOI/Handle on edit item</a:t>
            </a:r>
            <a:endParaRPr sz="4267" b="1">
              <a:solidFill>
                <a:srgbClr val="F2F2F2"/>
              </a:solidFill>
            </a:endParaRPr>
          </a:p>
        </p:txBody>
      </p:sp>
      <p:pic>
        <p:nvPicPr>
          <p:cNvPr id="336" name="Google Shape;336;p25"/>
          <p:cNvPicPr preferRelativeResize="0"/>
          <p:nvPr/>
        </p:nvPicPr>
        <p:blipFill rotWithShape="1">
          <a:blip r:embed="rId3">
            <a:alphaModFix/>
          </a:blip>
          <a:srcRect/>
          <a:stretch/>
        </p:blipFill>
        <p:spPr>
          <a:xfrm>
            <a:off x="4073270" y="1315103"/>
            <a:ext cx="7518365" cy="4321367"/>
          </a:xfrm>
          <a:prstGeom prst="rect">
            <a:avLst/>
          </a:prstGeom>
          <a:noFill/>
          <a:ln>
            <a:noFill/>
          </a:ln>
        </p:spPr>
      </p:pic>
      <p:pic>
        <p:nvPicPr>
          <p:cNvPr id="337" name="Google Shape;337;p25"/>
          <p:cNvPicPr preferRelativeResize="0"/>
          <p:nvPr/>
        </p:nvPicPr>
        <p:blipFill rotWithShape="1">
          <a:blip r:embed="rId4">
            <a:alphaModFix/>
          </a:blip>
          <a:srcRect/>
          <a:stretch/>
        </p:blipFill>
        <p:spPr>
          <a:xfrm>
            <a:off x="944634" y="3072479"/>
            <a:ext cx="5005333" cy="3072000"/>
          </a:xfrm>
          <a:prstGeom prst="rect">
            <a:avLst/>
          </a:prstGeom>
          <a:noFill/>
          <a:ln>
            <a:noFill/>
          </a:ln>
          <a:effectLst>
            <a:outerShdw blurRad="114300" dist="76200" dir="5400000" algn="bl" rotWithShape="0">
              <a:srgbClr val="000000">
                <a:alpha val="49803"/>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6"/>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343" name="Google Shape;343;p26"/>
          <p:cNvPicPr preferRelativeResize="0"/>
          <p:nvPr/>
        </p:nvPicPr>
        <p:blipFill rotWithShape="1">
          <a:blip r:embed="rId3">
            <a:alphaModFix/>
          </a:blip>
          <a:srcRect/>
          <a:stretch/>
        </p:blipFill>
        <p:spPr>
          <a:xfrm>
            <a:off x="3084919" y="496455"/>
            <a:ext cx="8194165" cy="4975900"/>
          </a:xfrm>
          <a:prstGeom prst="rect">
            <a:avLst/>
          </a:prstGeom>
          <a:noFill/>
          <a:ln>
            <a:noFill/>
          </a:ln>
        </p:spPr>
      </p:pic>
      <p:pic>
        <p:nvPicPr>
          <p:cNvPr id="344" name="Google Shape;344;p26"/>
          <p:cNvPicPr preferRelativeResize="0"/>
          <p:nvPr/>
        </p:nvPicPr>
        <p:blipFill rotWithShape="1">
          <a:blip r:embed="rId4">
            <a:alphaModFix/>
          </a:blip>
          <a:srcRect/>
          <a:stretch/>
        </p:blipFill>
        <p:spPr>
          <a:xfrm>
            <a:off x="905491" y="2776633"/>
            <a:ext cx="5352067" cy="3284800"/>
          </a:xfrm>
          <a:prstGeom prst="rect">
            <a:avLst/>
          </a:prstGeom>
          <a:noFill/>
          <a:ln>
            <a:noFill/>
          </a:ln>
          <a:effectLst>
            <a:outerShdw blurRad="100013" dist="76200" dir="5400000" algn="bl" rotWithShape="0">
              <a:srgbClr val="000000">
                <a:alpha val="49803"/>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7"/>
          <p:cNvSpPr/>
          <p:nvPr/>
        </p:nvSpPr>
        <p:spPr>
          <a:xfrm>
            <a:off x="133" y="-92367"/>
            <a:ext cx="12192000" cy="65496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50" name="Google Shape;350;p27"/>
          <p:cNvSpPr txBox="1">
            <a:spLocks noGrp="1"/>
          </p:cNvSpPr>
          <p:nvPr>
            <p:ph type="title"/>
          </p:nvPr>
        </p:nvSpPr>
        <p:spPr>
          <a:xfrm>
            <a:off x="313467" y="935181"/>
            <a:ext cx="3104000" cy="12172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Fileset </a:t>
            </a:r>
            <a:endParaRPr sz="4267" b="1">
              <a:solidFill>
                <a:schemeClr val="lt1"/>
              </a:solidFill>
            </a:endParaRPr>
          </a:p>
          <a:p>
            <a:pPr rtl="0"/>
            <a:r>
              <a:rPr lang="en-GB" sz="4267" b="1">
                <a:solidFill>
                  <a:schemeClr val="lt1"/>
                </a:solidFill>
              </a:rPr>
              <a:t>ordering</a:t>
            </a:r>
            <a:endParaRPr sz="4267" b="1">
              <a:solidFill>
                <a:schemeClr val="lt1"/>
              </a:solidFill>
            </a:endParaRPr>
          </a:p>
        </p:txBody>
      </p:sp>
      <p:pic>
        <p:nvPicPr>
          <p:cNvPr id="351" name="Google Shape;351;p27"/>
          <p:cNvPicPr preferRelativeResize="0"/>
          <p:nvPr/>
        </p:nvPicPr>
        <p:blipFill rotWithShape="1">
          <a:blip r:embed="rId3">
            <a:alphaModFix/>
          </a:blip>
          <a:srcRect/>
          <a:stretch/>
        </p:blipFill>
        <p:spPr>
          <a:xfrm>
            <a:off x="4583537" y="389970"/>
            <a:ext cx="6211465" cy="57513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958215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Developing</a:t>
            </a:r>
            <a:r>
              <a:rPr sz="3600" spc="-45" dirty="0">
                <a:solidFill>
                  <a:srgbClr val="000000"/>
                </a:solidFill>
              </a:rPr>
              <a:t> </a:t>
            </a:r>
            <a:r>
              <a:rPr sz="3600" dirty="0">
                <a:solidFill>
                  <a:srgbClr val="000000"/>
                </a:solidFill>
              </a:rPr>
              <a:t>an</a:t>
            </a:r>
            <a:r>
              <a:rPr sz="3600" spc="-5" dirty="0">
                <a:solidFill>
                  <a:srgbClr val="000000"/>
                </a:solidFill>
              </a:rPr>
              <a:t> </a:t>
            </a:r>
            <a:r>
              <a:rPr sz="3600" dirty="0">
                <a:solidFill>
                  <a:srgbClr val="000000"/>
                </a:solidFill>
              </a:rPr>
              <a:t>institutional</a:t>
            </a:r>
            <a:r>
              <a:rPr sz="3600" spc="-35" dirty="0">
                <a:solidFill>
                  <a:srgbClr val="000000"/>
                </a:solidFill>
              </a:rPr>
              <a:t> </a:t>
            </a:r>
            <a:r>
              <a:rPr sz="3600" dirty="0">
                <a:solidFill>
                  <a:srgbClr val="000000"/>
                </a:solidFill>
              </a:rPr>
              <a:t>research</a:t>
            </a:r>
            <a:r>
              <a:rPr sz="3600" spc="-15" dirty="0">
                <a:solidFill>
                  <a:srgbClr val="000000"/>
                </a:solidFill>
              </a:rPr>
              <a:t> </a:t>
            </a:r>
            <a:r>
              <a:rPr sz="3600" dirty="0">
                <a:solidFill>
                  <a:srgbClr val="000000"/>
                </a:solidFill>
              </a:rPr>
              <a:t>data</a:t>
            </a:r>
            <a:r>
              <a:rPr sz="3600" spc="-10" dirty="0">
                <a:solidFill>
                  <a:srgbClr val="000000"/>
                </a:solidFill>
              </a:rPr>
              <a:t> </a:t>
            </a:r>
            <a:r>
              <a:rPr sz="3600" dirty="0">
                <a:solidFill>
                  <a:srgbClr val="000000"/>
                </a:solidFill>
              </a:rPr>
              <a:t>policy</a:t>
            </a:r>
            <a:endParaRPr sz="3600"/>
          </a:p>
        </p:txBody>
      </p:sp>
      <p:sp>
        <p:nvSpPr>
          <p:cNvPr id="3" name="object 3"/>
          <p:cNvSpPr txBox="1"/>
          <p:nvPr/>
        </p:nvSpPr>
        <p:spPr>
          <a:xfrm>
            <a:off x="916939" y="1803653"/>
            <a:ext cx="9676765" cy="3983354"/>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dirty="0">
                <a:latin typeface="Arial MT"/>
                <a:cs typeface="Arial MT"/>
              </a:rPr>
              <a:t>Draft</a:t>
            </a:r>
            <a:r>
              <a:rPr sz="2400" spc="5" dirty="0">
                <a:latin typeface="Arial MT"/>
                <a:cs typeface="Arial MT"/>
              </a:rPr>
              <a:t> </a:t>
            </a:r>
            <a:r>
              <a:rPr sz="2400" spc="-5" dirty="0">
                <a:latin typeface="Arial MT"/>
                <a:cs typeface="Arial MT"/>
              </a:rPr>
              <a:t>policy</a:t>
            </a:r>
            <a:r>
              <a:rPr sz="2400" spc="25" dirty="0">
                <a:latin typeface="Arial MT"/>
                <a:cs typeface="Arial MT"/>
              </a:rPr>
              <a:t> </a:t>
            </a:r>
            <a:r>
              <a:rPr sz="2400" spc="-5" dirty="0">
                <a:latin typeface="Arial MT"/>
                <a:cs typeface="Arial MT"/>
              </a:rPr>
              <a:t>in</a:t>
            </a:r>
            <a:r>
              <a:rPr sz="2400" spc="15" dirty="0">
                <a:latin typeface="Arial MT"/>
                <a:cs typeface="Arial MT"/>
              </a:rPr>
              <a:t> </a:t>
            </a:r>
            <a:r>
              <a:rPr sz="2400" spc="-5" dirty="0">
                <a:latin typeface="Arial MT"/>
                <a:cs typeface="Arial MT"/>
              </a:rPr>
              <a:t>2018,</a:t>
            </a:r>
            <a:r>
              <a:rPr sz="2400" spc="10" dirty="0">
                <a:latin typeface="Arial MT"/>
                <a:cs typeface="Arial MT"/>
              </a:rPr>
              <a:t> </a:t>
            </a:r>
            <a:r>
              <a:rPr sz="2400" dirty="0">
                <a:latin typeface="Arial MT"/>
                <a:cs typeface="Arial MT"/>
              </a:rPr>
              <a:t>final</a:t>
            </a:r>
            <a:r>
              <a:rPr sz="2400" spc="10" dirty="0">
                <a:latin typeface="Arial MT"/>
                <a:cs typeface="Arial MT"/>
              </a:rPr>
              <a:t> </a:t>
            </a:r>
            <a:r>
              <a:rPr sz="2400" spc="-5" dirty="0">
                <a:latin typeface="Arial MT"/>
                <a:cs typeface="Arial MT"/>
              </a:rPr>
              <a:t>approved</a:t>
            </a:r>
            <a:r>
              <a:rPr sz="2400" spc="35" dirty="0">
                <a:latin typeface="Arial MT"/>
                <a:cs typeface="Arial MT"/>
              </a:rPr>
              <a:t> </a:t>
            </a:r>
            <a:r>
              <a:rPr sz="2400" spc="-5" dirty="0">
                <a:latin typeface="Arial MT"/>
                <a:cs typeface="Arial MT"/>
              </a:rPr>
              <a:t>policy</a:t>
            </a:r>
            <a:r>
              <a:rPr sz="2400" spc="25" dirty="0">
                <a:latin typeface="Arial MT"/>
                <a:cs typeface="Arial MT"/>
              </a:rPr>
              <a:t> </a:t>
            </a:r>
            <a:r>
              <a:rPr sz="2400" spc="-5" dirty="0">
                <a:latin typeface="Arial MT"/>
                <a:cs typeface="Arial MT"/>
              </a:rPr>
              <a:t>in</a:t>
            </a:r>
            <a:r>
              <a:rPr sz="2400" spc="15" dirty="0">
                <a:latin typeface="Arial MT"/>
                <a:cs typeface="Arial MT"/>
              </a:rPr>
              <a:t> </a:t>
            </a:r>
            <a:r>
              <a:rPr sz="2400" spc="-5" dirty="0">
                <a:latin typeface="Arial MT"/>
                <a:cs typeface="Arial MT"/>
              </a:rPr>
              <a:t>2020</a:t>
            </a:r>
            <a:endParaRPr sz="2400">
              <a:latin typeface="Arial MT"/>
              <a:cs typeface="Arial MT"/>
            </a:endParaRPr>
          </a:p>
          <a:p>
            <a:pPr marL="698500" lvl="1" indent="-229235">
              <a:lnSpc>
                <a:spcPct val="100000"/>
              </a:lnSpc>
              <a:spcBef>
                <a:spcPts val="1550"/>
              </a:spcBef>
              <a:buChar char="•"/>
              <a:tabLst>
                <a:tab pos="698500" algn="l"/>
                <a:tab pos="699135" algn="l"/>
              </a:tabLst>
            </a:pPr>
            <a:r>
              <a:rPr sz="2000" dirty="0">
                <a:latin typeface="Arial MT"/>
                <a:cs typeface="Arial MT"/>
              </a:rPr>
              <a:t>Consultation</a:t>
            </a:r>
            <a:r>
              <a:rPr sz="2000" spc="-50" dirty="0">
                <a:latin typeface="Arial MT"/>
                <a:cs typeface="Arial MT"/>
              </a:rPr>
              <a:t> </a:t>
            </a:r>
            <a:r>
              <a:rPr sz="2000" dirty="0">
                <a:latin typeface="Arial MT"/>
                <a:cs typeface="Arial MT"/>
              </a:rPr>
              <a:t>with</a:t>
            </a:r>
            <a:r>
              <a:rPr sz="2000" spc="-20" dirty="0">
                <a:latin typeface="Arial MT"/>
                <a:cs typeface="Arial MT"/>
              </a:rPr>
              <a:t> </a:t>
            </a:r>
            <a:r>
              <a:rPr sz="2000" dirty="0">
                <a:latin typeface="Arial MT"/>
                <a:cs typeface="Arial MT"/>
              </a:rPr>
              <a:t>stakeholders</a:t>
            </a:r>
            <a:endParaRPr sz="2000">
              <a:latin typeface="Arial MT"/>
              <a:cs typeface="Arial MT"/>
            </a:endParaRPr>
          </a:p>
          <a:p>
            <a:pPr marL="698500" lvl="1" indent="-229235">
              <a:lnSpc>
                <a:spcPct val="100000"/>
              </a:lnSpc>
              <a:spcBef>
                <a:spcPts val="1450"/>
              </a:spcBef>
              <a:buChar char="•"/>
              <a:tabLst>
                <a:tab pos="698500" algn="l"/>
                <a:tab pos="699135" algn="l"/>
              </a:tabLst>
            </a:pPr>
            <a:r>
              <a:rPr sz="2000" dirty="0">
                <a:latin typeface="Arial MT"/>
                <a:cs typeface="Arial MT"/>
              </a:rPr>
              <a:t>School</a:t>
            </a:r>
            <a:r>
              <a:rPr sz="2000" spc="-20" dirty="0">
                <a:latin typeface="Arial MT"/>
                <a:cs typeface="Arial MT"/>
              </a:rPr>
              <a:t> </a:t>
            </a:r>
            <a:r>
              <a:rPr sz="2000" dirty="0">
                <a:latin typeface="Arial MT"/>
                <a:cs typeface="Arial MT"/>
              </a:rPr>
              <a:t>Deans</a:t>
            </a:r>
            <a:r>
              <a:rPr sz="2000" spc="-20" dirty="0">
                <a:latin typeface="Arial MT"/>
                <a:cs typeface="Arial MT"/>
              </a:rPr>
              <a:t> </a:t>
            </a:r>
            <a:r>
              <a:rPr sz="2000" dirty="0">
                <a:latin typeface="Arial MT"/>
                <a:cs typeface="Arial MT"/>
              </a:rPr>
              <a:t>&amp;</a:t>
            </a:r>
            <a:r>
              <a:rPr sz="2000" spc="-120" dirty="0">
                <a:latin typeface="Arial MT"/>
                <a:cs typeface="Arial MT"/>
              </a:rPr>
              <a:t> </a:t>
            </a:r>
            <a:r>
              <a:rPr sz="2000" dirty="0">
                <a:latin typeface="Arial MT"/>
                <a:cs typeface="Arial MT"/>
              </a:rPr>
              <a:t>Academic</a:t>
            </a:r>
            <a:r>
              <a:rPr sz="2000" spc="-20" dirty="0">
                <a:latin typeface="Arial MT"/>
                <a:cs typeface="Arial MT"/>
              </a:rPr>
              <a:t> </a:t>
            </a:r>
            <a:r>
              <a:rPr sz="2000" dirty="0">
                <a:latin typeface="Arial MT"/>
                <a:cs typeface="Arial MT"/>
              </a:rPr>
              <a:t>Faculty</a:t>
            </a:r>
            <a:r>
              <a:rPr sz="2000" spc="-25" dirty="0">
                <a:latin typeface="Arial MT"/>
                <a:cs typeface="Arial MT"/>
              </a:rPr>
              <a:t> </a:t>
            </a:r>
            <a:r>
              <a:rPr sz="2000" dirty="0">
                <a:latin typeface="Arial MT"/>
                <a:cs typeface="Arial MT"/>
              </a:rPr>
              <a:t>Senate,</a:t>
            </a:r>
            <a:r>
              <a:rPr sz="2000" spc="-30" dirty="0">
                <a:latin typeface="Arial MT"/>
                <a:cs typeface="Arial MT"/>
              </a:rPr>
              <a:t> </a:t>
            </a:r>
            <a:r>
              <a:rPr sz="2000" dirty="0">
                <a:latin typeface="Arial MT"/>
                <a:cs typeface="Arial MT"/>
              </a:rPr>
              <a:t>legal</a:t>
            </a:r>
            <a:r>
              <a:rPr sz="2000" spc="-10" dirty="0">
                <a:latin typeface="Arial MT"/>
                <a:cs typeface="Arial MT"/>
              </a:rPr>
              <a:t> office</a:t>
            </a:r>
            <a:endParaRPr sz="2000">
              <a:latin typeface="Arial MT"/>
              <a:cs typeface="Arial MT"/>
            </a:endParaRPr>
          </a:p>
          <a:p>
            <a:pPr marL="698500" lvl="1" indent="-229235">
              <a:lnSpc>
                <a:spcPct val="100000"/>
              </a:lnSpc>
              <a:spcBef>
                <a:spcPts val="1470"/>
              </a:spcBef>
              <a:buChar char="•"/>
              <a:tabLst>
                <a:tab pos="698500" algn="l"/>
                <a:tab pos="699135" algn="l"/>
              </a:tabLst>
            </a:pPr>
            <a:r>
              <a:rPr sz="2000" spc="-5" dirty="0">
                <a:latin typeface="Arial MT"/>
                <a:cs typeface="Arial MT"/>
              </a:rPr>
              <a:t>Interview</a:t>
            </a:r>
            <a:r>
              <a:rPr sz="2000" spc="-20" dirty="0">
                <a:latin typeface="Arial MT"/>
                <a:cs typeface="Arial MT"/>
              </a:rPr>
              <a:t> </a:t>
            </a:r>
            <a:r>
              <a:rPr sz="2000" dirty="0">
                <a:latin typeface="Arial MT"/>
                <a:cs typeface="Arial MT"/>
              </a:rPr>
              <a:t>18</a:t>
            </a:r>
            <a:r>
              <a:rPr sz="2000" spc="5" dirty="0">
                <a:latin typeface="Arial MT"/>
                <a:cs typeface="Arial MT"/>
              </a:rPr>
              <a:t> </a:t>
            </a:r>
            <a:r>
              <a:rPr sz="2000" dirty="0">
                <a:latin typeface="Arial MT"/>
                <a:cs typeface="Arial MT"/>
              </a:rPr>
              <a:t>faculty</a:t>
            </a:r>
            <a:r>
              <a:rPr sz="2000" spc="-20" dirty="0">
                <a:latin typeface="Arial MT"/>
                <a:cs typeface="Arial MT"/>
              </a:rPr>
              <a:t> </a:t>
            </a:r>
            <a:r>
              <a:rPr sz="2000" dirty="0">
                <a:latin typeface="Arial MT"/>
                <a:cs typeface="Arial MT"/>
              </a:rPr>
              <a:t>to</a:t>
            </a:r>
            <a:r>
              <a:rPr sz="2000" spc="-15" dirty="0">
                <a:latin typeface="Arial MT"/>
                <a:cs typeface="Arial MT"/>
              </a:rPr>
              <a:t> </a:t>
            </a:r>
            <a:r>
              <a:rPr sz="2000" dirty="0">
                <a:latin typeface="Arial MT"/>
                <a:cs typeface="Arial MT"/>
              </a:rPr>
              <a:t>understand</a:t>
            </a:r>
            <a:r>
              <a:rPr sz="2000" spc="-50" dirty="0">
                <a:latin typeface="Arial MT"/>
                <a:cs typeface="Arial MT"/>
              </a:rPr>
              <a:t> </a:t>
            </a:r>
            <a:r>
              <a:rPr sz="2000" dirty="0">
                <a:latin typeface="Arial MT"/>
                <a:cs typeface="Arial MT"/>
              </a:rPr>
              <a:t>their</a:t>
            </a:r>
            <a:r>
              <a:rPr sz="2000" spc="-10" dirty="0">
                <a:latin typeface="Arial MT"/>
                <a:cs typeface="Arial MT"/>
              </a:rPr>
              <a:t> </a:t>
            </a:r>
            <a:r>
              <a:rPr sz="2000" dirty="0">
                <a:latin typeface="Arial MT"/>
                <a:cs typeface="Arial MT"/>
              </a:rPr>
              <a:t>current</a:t>
            </a:r>
            <a:r>
              <a:rPr sz="2000" spc="-35" dirty="0">
                <a:latin typeface="Arial MT"/>
                <a:cs typeface="Arial MT"/>
              </a:rPr>
              <a:t> </a:t>
            </a:r>
            <a:r>
              <a:rPr sz="2000" dirty="0">
                <a:latin typeface="Arial MT"/>
                <a:cs typeface="Arial MT"/>
              </a:rPr>
              <a:t>practices</a:t>
            </a:r>
            <a:r>
              <a:rPr sz="2000" spc="-40" dirty="0">
                <a:latin typeface="Arial MT"/>
                <a:cs typeface="Arial MT"/>
              </a:rPr>
              <a:t> </a:t>
            </a:r>
            <a:r>
              <a:rPr sz="2000" dirty="0">
                <a:latin typeface="Arial MT"/>
                <a:cs typeface="Arial MT"/>
              </a:rPr>
              <a:t>and</a:t>
            </a:r>
            <a:r>
              <a:rPr sz="2000" spc="-10" dirty="0">
                <a:latin typeface="Arial MT"/>
                <a:cs typeface="Arial MT"/>
              </a:rPr>
              <a:t> </a:t>
            </a:r>
            <a:r>
              <a:rPr sz="2000" dirty="0">
                <a:latin typeface="Arial MT"/>
                <a:cs typeface="Arial MT"/>
              </a:rPr>
              <a:t>feedback</a:t>
            </a:r>
            <a:r>
              <a:rPr sz="2000" spc="-25" dirty="0">
                <a:latin typeface="Arial MT"/>
                <a:cs typeface="Arial MT"/>
              </a:rPr>
              <a:t> </a:t>
            </a:r>
            <a:r>
              <a:rPr sz="2000" dirty="0">
                <a:latin typeface="Arial MT"/>
                <a:cs typeface="Arial MT"/>
              </a:rPr>
              <a:t>on</a:t>
            </a:r>
            <a:r>
              <a:rPr sz="2000" spc="-10" dirty="0">
                <a:latin typeface="Arial MT"/>
                <a:cs typeface="Arial MT"/>
              </a:rPr>
              <a:t> </a:t>
            </a:r>
            <a:r>
              <a:rPr sz="2000" dirty="0">
                <a:latin typeface="Arial MT"/>
                <a:cs typeface="Arial MT"/>
              </a:rPr>
              <a:t>policy</a:t>
            </a:r>
            <a:endParaRPr sz="2000">
              <a:latin typeface="Arial MT"/>
              <a:cs typeface="Arial MT"/>
            </a:endParaRPr>
          </a:p>
          <a:p>
            <a:pPr lvl="1">
              <a:lnSpc>
                <a:spcPct val="100000"/>
              </a:lnSpc>
              <a:spcBef>
                <a:spcPts val="45"/>
              </a:spcBef>
              <a:buFont typeface="Arial MT"/>
              <a:buChar char="•"/>
            </a:pPr>
            <a:endParaRPr sz="1750">
              <a:latin typeface="Arial MT"/>
              <a:cs typeface="Arial MT"/>
            </a:endParaRPr>
          </a:p>
          <a:p>
            <a:pPr marL="241300" indent="-228600">
              <a:lnSpc>
                <a:spcPct val="100000"/>
              </a:lnSpc>
              <a:buChar char="•"/>
              <a:tabLst>
                <a:tab pos="241300" algn="l"/>
              </a:tabLst>
            </a:pPr>
            <a:r>
              <a:rPr sz="2400" dirty="0">
                <a:latin typeface="Arial MT"/>
                <a:cs typeface="Arial MT"/>
              </a:rPr>
              <a:t>Key</a:t>
            </a:r>
            <a:r>
              <a:rPr sz="2400" spc="-45" dirty="0">
                <a:latin typeface="Arial MT"/>
                <a:cs typeface="Arial MT"/>
              </a:rPr>
              <a:t> </a:t>
            </a:r>
            <a:r>
              <a:rPr sz="2400" dirty="0">
                <a:latin typeface="Arial MT"/>
                <a:cs typeface="Arial MT"/>
              </a:rPr>
              <a:t>points</a:t>
            </a:r>
            <a:endParaRPr sz="2400">
              <a:latin typeface="Arial MT"/>
              <a:cs typeface="Arial MT"/>
            </a:endParaRPr>
          </a:p>
          <a:p>
            <a:pPr marL="698500" lvl="1" indent="-229235">
              <a:lnSpc>
                <a:spcPct val="100000"/>
              </a:lnSpc>
              <a:spcBef>
                <a:spcPts val="1555"/>
              </a:spcBef>
              <a:buChar char="•"/>
              <a:tabLst>
                <a:tab pos="698500" algn="l"/>
                <a:tab pos="699135" algn="l"/>
              </a:tabLst>
            </a:pPr>
            <a:r>
              <a:rPr sz="2000" dirty="0">
                <a:latin typeface="Arial MT"/>
                <a:cs typeface="Arial MT"/>
              </a:rPr>
              <a:t>Rights</a:t>
            </a:r>
            <a:r>
              <a:rPr sz="2000" spc="-30" dirty="0">
                <a:latin typeface="Arial MT"/>
                <a:cs typeface="Arial MT"/>
              </a:rPr>
              <a:t> </a:t>
            </a:r>
            <a:r>
              <a:rPr sz="2000" dirty="0">
                <a:latin typeface="Arial MT"/>
                <a:cs typeface="Arial MT"/>
              </a:rPr>
              <a:t>to</a:t>
            </a:r>
            <a:r>
              <a:rPr sz="2000" spc="-35" dirty="0">
                <a:latin typeface="Arial MT"/>
                <a:cs typeface="Arial MT"/>
              </a:rPr>
              <a:t> </a:t>
            </a:r>
            <a:r>
              <a:rPr sz="2000" dirty="0">
                <a:latin typeface="Arial MT"/>
                <a:cs typeface="Arial MT"/>
              </a:rPr>
              <a:t>use/ownership</a:t>
            </a:r>
            <a:endParaRPr sz="2000">
              <a:latin typeface="Arial MT"/>
              <a:cs typeface="Arial MT"/>
            </a:endParaRPr>
          </a:p>
          <a:p>
            <a:pPr marL="698500" lvl="1" indent="-229235">
              <a:lnSpc>
                <a:spcPct val="100000"/>
              </a:lnSpc>
              <a:spcBef>
                <a:spcPts val="1465"/>
              </a:spcBef>
              <a:buChar char="•"/>
              <a:tabLst>
                <a:tab pos="698500" algn="l"/>
                <a:tab pos="699135" algn="l"/>
              </a:tabLst>
            </a:pPr>
            <a:r>
              <a:rPr sz="2000" dirty="0">
                <a:latin typeface="Arial MT"/>
                <a:cs typeface="Arial MT"/>
              </a:rPr>
              <a:t>Roles</a:t>
            </a:r>
            <a:r>
              <a:rPr sz="2000" spc="-40" dirty="0">
                <a:latin typeface="Arial MT"/>
                <a:cs typeface="Arial MT"/>
              </a:rPr>
              <a:t> </a:t>
            </a:r>
            <a:r>
              <a:rPr sz="2000" dirty="0">
                <a:latin typeface="Arial MT"/>
                <a:cs typeface="Arial MT"/>
              </a:rPr>
              <a:t>&amp;</a:t>
            </a:r>
            <a:r>
              <a:rPr sz="2000" spc="-30" dirty="0">
                <a:latin typeface="Arial MT"/>
                <a:cs typeface="Arial MT"/>
              </a:rPr>
              <a:t> </a:t>
            </a:r>
            <a:r>
              <a:rPr sz="2000" dirty="0">
                <a:latin typeface="Arial MT"/>
                <a:cs typeface="Arial MT"/>
              </a:rPr>
              <a:t>responsibilities</a:t>
            </a:r>
            <a:endParaRPr sz="2000">
              <a:latin typeface="Arial MT"/>
              <a:cs typeface="Arial MT"/>
            </a:endParaRPr>
          </a:p>
          <a:p>
            <a:pPr marL="698500" lvl="1" indent="-229235">
              <a:lnSpc>
                <a:spcPct val="100000"/>
              </a:lnSpc>
              <a:spcBef>
                <a:spcPts val="1450"/>
              </a:spcBef>
              <a:buChar char="•"/>
              <a:tabLst>
                <a:tab pos="698500" algn="l"/>
                <a:tab pos="699135" algn="l"/>
              </a:tabLst>
            </a:pPr>
            <a:r>
              <a:rPr sz="2000" dirty="0">
                <a:latin typeface="Arial MT"/>
                <a:cs typeface="Arial MT"/>
              </a:rPr>
              <a:t>10-year</a:t>
            </a:r>
            <a:r>
              <a:rPr sz="2000" spc="-55" dirty="0">
                <a:latin typeface="Arial MT"/>
                <a:cs typeface="Arial MT"/>
              </a:rPr>
              <a:t> </a:t>
            </a:r>
            <a:r>
              <a:rPr sz="2000" dirty="0">
                <a:latin typeface="Arial MT"/>
                <a:cs typeface="Arial MT"/>
              </a:rPr>
              <a:t>data</a:t>
            </a:r>
            <a:r>
              <a:rPr sz="2000" spc="-40" dirty="0">
                <a:latin typeface="Arial MT"/>
                <a:cs typeface="Arial MT"/>
              </a:rPr>
              <a:t> </a:t>
            </a:r>
            <a:r>
              <a:rPr sz="2000" dirty="0">
                <a:latin typeface="Arial MT"/>
                <a:cs typeface="Arial MT"/>
              </a:rPr>
              <a:t>retention</a:t>
            </a:r>
            <a:endParaRPr sz="2000">
              <a:latin typeface="Arial MT"/>
              <a:cs typeface="Arial M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8"/>
          <p:cNvSpPr/>
          <p:nvPr/>
        </p:nvSpPr>
        <p:spPr>
          <a:xfrm>
            <a:off x="133" y="-138533"/>
            <a:ext cx="12192000" cy="65956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57" name="Google Shape;357;p28"/>
          <p:cNvSpPr txBox="1">
            <a:spLocks noGrp="1"/>
          </p:cNvSpPr>
          <p:nvPr>
            <p:ph type="title"/>
          </p:nvPr>
        </p:nvSpPr>
        <p:spPr>
          <a:xfrm>
            <a:off x="290400" y="1477809"/>
            <a:ext cx="4835600" cy="22080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Publication year </a:t>
            </a:r>
            <a:endParaRPr sz="4267" b="1">
              <a:solidFill>
                <a:schemeClr val="lt1"/>
              </a:solidFill>
            </a:endParaRPr>
          </a:p>
          <a:p>
            <a:pPr rtl="0"/>
            <a:r>
              <a:rPr lang="en-GB" sz="4267" b="1">
                <a:solidFill>
                  <a:schemeClr val="lt1"/>
                </a:solidFill>
              </a:rPr>
              <a:t>default facet</a:t>
            </a:r>
            <a:endParaRPr sz="4267" b="1">
              <a:solidFill>
                <a:schemeClr val="lt1"/>
              </a:solidFill>
            </a:endParaRPr>
          </a:p>
        </p:txBody>
      </p:sp>
      <p:pic>
        <p:nvPicPr>
          <p:cNvPr id="358" name="Google Shape;358;p28"/>
          <p:cNvPicPr preferRelativeResize="0"/>
          <p:nvPr/>
        </p:nvPicPr>
        <p:blipFill rotWithShape="1">
          <a:blip r:embed="rId3">
            <a:alphaModFix/>
          </a:blip>
          <a:srcRect/>
          <a:stretch/>
        </p:blipFill>
        <p:spPr>
          <a:xfrm>
            <a:off x="5044434" y="738900"/>
            <a:ext cx="6627665" cy="50157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9"/>
          <p:cNvSpPr/>
          <p:nvPr/>
        </p:nvSpPr>
        <p:spPr>
          <a:xfrm>
            <a:off x="133" y="-150100"/>
            <a:ext cx="12192000" cy="66072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4" name="Google Shape;364;p29"/>
          <p:cNvSpPr txBox="1">
            <a:spLocks noGrp="1"/>
          </p:cNvSpPr>
          <p:nvPr>
            <p:ph type="title"/>
          </p:nvPr>
        </p:nvSpPr>
        <p:spPr>
          <a:xfrm>
            <a:off x="348133" y="568600"/>
            <a:ext cx="3531200" cy="19020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Funder body search default facet</a:t>
            </a:r>
            <a:endParaRPr sz="4267" b="1">
              <a:solidFill>
                <a:schemeClr val="lt1"/>
              </a:solidFill>
            </a:endParaRPr>
          </a:p>
        </p:txBody>
      </p:sp>
      <p:pic>
        <p:nvPicPr>
          <p:cNvPr id="365" name="Google Shape;365;p29"/>
          <p:cNvPicPr preferRelativeResize="0"/>
          <p:nvPr/>
        </p:nvPicPr>
        <p:blipFill rotWithShape="1">
          <a:blip r:embed="rId3">
            <a:alphaModFix/>
          </a:blip>
          <a:srcRect/>
          <a:stretch/>
        </p:blipFill>
        <p:spPr>
          <a:xfrm>
            <a:off x="4710367" y="571501"/>
            <a:ext cx="6823535" cy="51640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0"/>
          <p:cNvSpPr/>
          <p:nvPr/>
        </p:nvSpPr>
        <p:spPr>
          <a:xfrm>
            <a:off x="133" y="-127000"/>
            <a:ext cx="12192000" cy="65840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1" name="Google Shape;371;p30"/>
          <p:cNvSpPr txBox="1">
            <a:spLocks noGrp="1"/>
          </p:cNvSpPr>
          <p:nvPr>
            <p:ph type="title"/>
          </p:nvPr>
        </p:nvSpPr>
        <p:spPr>
          <a:xfrm>
            <a:off x="301936" y="326149"/>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Custom facets</a:t>
            </a:r>
            <a:endParaRPr sz="4267" b="1">
              <a:solidFill>
                <a:schemeClr val="lt1"/>
              </a:solidFill>
            </a:endParaRPr>
          </a:p>
        </p:txBody>
      </p:sp>
      <p:pic>
        <p:nvPicPr>
          <p:cNvPr id="372" name="Google Shape;372;p30"/>
          <p:cNvPicPr preferRelativeResize="0"/>
          <p:nvPr/>
        </p:nvPicPr>
        <p:blipFill rotWithShape="1">
          <a:blip r:embed="rId3">
            <a:alphaModFix/>
          </a:blip>
          <a:srcRect t="47036" r="75563"/>
          <a:stretch/>
        </p:blipFill>
        <p:spPr>
          <a:xfrm>
            <a:off x="511967" y="1148267"/>
            <a:ext cx="2458968" cy="4033468"/>
          </a:xfrm>
          <a:prstGeom prst="rect">
            <a:avLst/>
          </a:prstGeom>
          <a:noFill/>
          <a:ln w="76200" cap="flat" cmpd="sng">
            <a:solidFill>
              <a:schemeClr val="lt1"/>
            </a:solidFill>
            <a:prstDash val="solid"/>
            <a:round/>
            <a:headEnd type="none" w="sm" len="sm"/>
            <a:tailEnd type="none" w="sm" len="sm"/>
          </a:ln>
        </p:spPr>
      </p:pic>
      <p:pic>
        <p:nvPicPr>
          <p:cNvPr id="373" name="Google Shape;373;p30"/>
          <p:cNvPicPr preferRelativeResize="0"/>
          <p:nvPr/>
        </p:nvPicPr>
        <p:blipFill rotWithShape="1">
          <a:blip r:embed="rId4">
            <a:alphaModFix/>
          </a:blip>
          <a:srcRect t="39386" r="56786"/>
          <a:stretch/>
        </p:blipFill>
        <p:spPr>
          <a:xfrm>
            <a:off x="2608800" y="2475552"/>
            <a:ext cx="3487200" cy="3701681"/>
          </a:xfrm>
          <a:prstGeom prst="rect">
            <a:avLst/>
          </a:prstGeom>
          <a:noFill/>
          <a:ln w="76200" cap="flat" cmpd="sng">
            <a:solidFill>
              <a:schemeClr val="lt1"/>
            </a:solidFill>
            <a:prstDash val="solid"/>
            <a:round/>
            <a:headEnd type="none" w="sm" len="sm"/>
            <a:tailEnd type="none" w="sm" len="sm"/>
          </a:ln>
          <a:effectLst>
            <a:outerShdw blurRad="128588" dist="104775" dir="5400000" algn="bl" rotWithShape="0">
              <a:srgbClr val="000000">
                <a:alpha val="42745"/>
              </a:srgbClr>
            </a:outerShdw>
          </a:effectLst>
        </p:spPr>
      </p:pic>
      <p:pic>
        <p:nvPicPr>
          <p:cNvPr id="374" name="Google Shape;374;p30"/>
          <p:cNvPicPr preferRelativeResize="0"/>
          <p:nvPr/>
        </p:nvPicPr>
        <p:blipFill rotWithShape="1">
          <a:blip r:embed="rId5">
            <a:alphaModFix/>
          </a:blip>
          <a:srcRect/>
          <a:stretch/>
        </p:blipFill>
        <p:spPr>
          <a:xfrm>
            <a:off x="5186967" y="737203"/>
            <a:ext cx="6415901" cy="4855599"/>
          </a:xfrm>
          <a:prstGeom prst="rect">
            <a:avLst/>
          </a:prstGeom>
          <a:noFill/>
          <a:ln>
            <a:noFill/>
          </a:ln>
          <a:effectLst>
            <a:outerShdw blurRad="142875" dist="95250" dir="5400000" algn="bl" rotWithShape="0">
              <a:srgbClr val="000000">
                <a:alpha val="49803"/>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380" name="Google Shape;380;p31"/>
          <p:cNvPicPr preferRelativeResize="0"/>
          <p:nvPr/>
        </p:nvPicPr>
        <p:blipFill rotWithShape="1">
          <a:blip r:embed="rId3">
            <a:alphaModFix/>
          </a:blip>
          <a:srcRect/>
          <a:stretch/>
        </p:blipFill>
        <p:spPr>
          <a:xfrm>
            <a:off x="2244067" y="399901"/>
            <a:ext cx="7701200" cy="58282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p:nvPr/>
        </p:nvSpPr>
        <p:spPr>
          <a:xfrm>
            <a:off x="133" y="-75833"/>
            <a:ext cx="12192000" cy="6532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86" name="Google Shape;386;p32"/>
          <p:cNvSpPr txBox="1">
            <a:spLocks noGrp="1"/>
          </p:cNvSpPr>
          <p:nvPr>
            <p:ph type="title"/>
          </p:nvPr>
        </p:nvSpPr>
        <p:spPr>
          <a:xfrm>
            <a:off x="343500" y="268416"/>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rgbClr val="F2F2F2"/>
                </a:solidFill>
              </a:rPr>
              <a:t>Custom fields indexed</a:t>
            </a:r>
            <a:endParaRPr sz="4267" b="1">
              <a:solidFill>
                <a:srgbClr val="F2F2F2"/>
              </a:solidFill>
            </a:endParaRPr>
          </a:p>
        </p:txBody>
      </p:sp>
      <p:pic>
        <p:nvPicPr>
          <p:cNvPr id="387" name="Google Shape;387;p32"/>
          <p:cNvPicPr preferRelativeResize="0"/>
          <p:nvPr/>
        </p:nvPicPr>
        <p:blipFill rotWithShape="1">
          <a:blip r:embed="rId3">
            <a:alphaModFix/>
          </a:blip>
          <a:srcRect/>
          <a:stretch/>
        </p:blipFill>
        <p:spPr>
          <a:xfrm>
            <a:off x="476818" y="1650943"/>
            <a:ext cx="11094167" cy="39978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3"/>
          <p:cNvSpPr/>
          <p:nvPr/>
        </p:nvSpPr>
        <p:spPr>
          <a:xfrm>
            <a:off x="133" y="-57733"/>
            <a:ext cx="12192000" cy="65148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r>
              <a:rPr lang="en-GB" sz="1867">
                <a:solidFill>
                  <a:srgbClr val="000000"/>
                </a:solidFill>
                <a:latin typeface="Arial"/>
                <a:ea typeface="Arial"/>
                <a:cs typeface="Arial"/>
                <a:sym typeface="Arial"/>
              </a:rPr>
              <a:t> </a:t>
            </a:r>
            <a:endParaRPr sz="1867">
              <a:solidFill>
                <a:srgbClr val="000000"/>
              </a:solidFill>
              <a:latin typeface="Arial"/>
              <a:ea typeface="Arial"/>
              <a:cs typeface="Arial"/>
              <a:sym typeface="Arial"/>
            </a:endParaRPr>
          </a:p>
        </p:txBody>
      </p:sp>
      <p:sp>
        <p:nvSpPr>
          <p:cNvPr id="393" name="Google Shape;393;p33"/>
          <p:cNvSpPr txBox="1">
            <a:spLocks noGrp="1"/>
          </p:cNvSpPr>
          <p:nvPr>
            <p:ph type="title"/>
          </p:nvPr>
        </p:nvSpPr>
        <p:spPr>
          <a:xfrm>
            <a:off x="463567" y="372267"/>
            <a:ext cx="4997600" cy="1544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Remove download </a:t>
            </a:r>
            <a:endParaRPr sz="4267" b="1">
              <a:solidFill>
                <a:schemeClr val="lt1"/>
              </a:solidFill>
            </a:endParaRPr>
          </a:p>
          <a:p>
            <a:pPr rtl="0"/>
            <a:r>
              <a:rPr lang="en-GB" sz="4267" b="1">
                <a:solidFill>
                  <a:schemeClr val="lt1"/>
                </a:solidFill>
              </a:rPr>
              <a:t>option</a:t>
            </a:r>
            <a:endParaRPr sz="4267" b="1">
              <a:solidFill>
                <a:schemeClr val="lt1"/>
              </a:solidFill>
            </a:endParaRPr>
          </a:p>
        </p:txBody>
      </p:sp>
      <p:pic>
        <p:nvPicPr>
          <p:cNvPr id="394" name="Google Shape;394;p33"/>
          <p:cNvPicPr preferRelativeResize="0"/>
          <p:nvPr/>
        </p:nvPicPr>
        <p:blipFill rotWithShape="1">
          <a:blip r:embed="rId3">
            <a:alphaModFix/>
          </a:blip>
          <a:srcRect/>
          <a:stretch/>
        </p:blipFill>
        <p:spPr>
          <a:xfrm>
            <a:off x="574500" y="2482268"/>
            <a:ext cx="4775731" cy="3303201"/>
          </a:xfrm>
          <a:prstGeom prst="rect">
            <a:avLst/>
          </a:prstGeom>
          <a:noFill/>
          <a:ln>
            <a:noFill/>
          </a:ln>
        </p:spPr>
      </p:pic>
      <p:pic>
        <p:nvPicPr>
          <p:cNvPr id="395" name="Google Shape;395;p33"/>
          <p:cNvPicPr preferRelativeResize="0"/>
          <p:nvPr/>
        </p:nvPicPr>
        <p:blipFill rotWithShape="1">
          <a:blip r:embed="rId4">
            <a:alphaModFix/>
          </a:blip>
          <a:srcRect/>
          <a:stretch/>
        </p:blipFill>
        <p:spPr>
          <a:xfrm>
            <a:off x="6532434" y="273334"/>
            <a:ext cx="4918665" cy="3443065"/>
          </a:xfrm>
          <a:prstGeom prst="rect">
            <a:avLst/>
          </a:prstGeom>
          <a:noFill/>
          <a:ln>
            <a:noFill/>
          </a:ln>
          <a:effectLst>
            <a:outerShdw blurRad="100013" dist="47625" dir="5400000" algn="bl" rotWithShape="0">
              <a:srgbClr val="000000">
                <a:alpha val="49803"/>
              </a:srgbClr>
            </a:outerShdw>
          </a:effectLst>
        </p:spPr>
      </p:pic>
      <p:pic>
        <p:nvPicPr>
          <p:cNvPr id="396" name="Google Shape;396;p33"/>
          <p:cNvPicPr preferRelativeResize="0"/>
          <p:nvPr/>
        </p:nvPicPr>
        <p:blipFill rotWithShape="1">
          <a:blip r:embed="rId5">
            <a:alphaModFix/>
          </a:blip>
          <a:srcRect t="15376" r="28586"/>
          <a:stretch/>
        </p:blipFill>
        <p:spPr>
          <a:xfrm>
            <a:off x="4266201" y="3040401"/>
            <a:ext cx="5122865" cy="3489065"/>
          </a:xfrm>
          <a:prstGeom prst="rect">
            <a:avLst/>
          </a:prstGeom>
          <a:noFill/>
          <a:ln>
            <a:noFill/>
          </a:ln>
          <a:effectLst>
            <a:outerShdw blurRad="142875" dist="114300" dir="5400000" algn="bl" rotWithShape="0">
              <a:srgbClr val="000000">
                <a:alpha val="49803"/>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4"/>
          <p:cNvSpPr/>
          <p:nvPr/>
        </p:nvSpPr>
        <p:spPr>
          <a:xfrm>
            <a:off x="133" y="-184733"/>
            <a:ext cx="12192000" cy="66420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2" name="Google Shape;402;p34"/>
          <p:cNvSpPr txBox="1">
            <a:spLocks noGrp="1"/>
          </p:cNvSpPr>
          <p:nvPr>
            <p:ph type="title"/>
          </p:nvPr>
        </p:nvSpPr>
        <p:spPr>
          <a:xfrm>
            <a:off x="378136" y="303083"/>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Add institution by ROR</a:t>
            </a:r>
            <a:endParaRPr sz="4267" b="1">
              <a:solidFill>
                <a:schemeClr val="lt1"/>
              </a:solidFill>
            </a:endParaRPr>
          </a:p>
        </p:txBody>
      </p:sp>
      <p:pic>
        <p:nvPicPr>
          <p:cNvPr id="403" name="Google Shape;403;p34"/>
          <p:cNvPicPr preferRelativeResize="0"/>
          <p:nvPr/>
        </p:nvPicPr>
        <p:blipFill rotWithShape="1">
          <a:blip r:embed="rId3">
            <a:alphaModFix/>
          </a:blip>
          <a:srcRect l="12625" t="14324" r="13665"/>
          <a:stretch/>
        </p:blipFill>
        <p:spPr>
          <a:xfrm>
            <a:off x="2843401" y="1102767"/>
            <a:ext cx="6614889" cy="5354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133" y="-150100"/>
            <a:ext cx="12192000" cy="66072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09" name="Google Shape;409;p35"/>
          <p:cNvSpPr txBox="1">
            <a:spLocks noGrp="1"/>
          </p:cNvSpPr>
          <p:nvPr>
            <p:ph type="title"/>
          </p:nvPr>
        </p:nvSpPr>
        <p:spPr>
          <a:xfrm>
            <a:off x="290391" y="360789"/>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Maintain folder structure</a:t>
            </a:r>
            <a:endParaRPr sz="4267" b="1">
              <a:solidFill>
                <a:schemeClr val="lt1"/>
              </a:solidFill>
            </a:endParaRPr>
          </a:p>
        </p:txBody>
      </p:sp>
      <p:pic>
        <p:nvPicPr>
          <p:cNvPr id="410" name="Google Shape;410;p35"/>
          <p:cNvPicPr preferRelativeResize="0"/>
          <p:nvPr/>
        </p:nvPicPr>
        <p:blipFill rotWithShape="1">
          <a:blip r:embed="rId3">
            <a:alphaModFix/>
          </a:blip>
          <a:srcRect/>
          <a:stretch/>
        </p:blipFill>
        <p:spPr>
          <a:xfrm>
            <a:off x="2358401" y="1223827"/>
            <a:ext cx="8061465" cy="49109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p:nvPr/>
        </p:nvSpPr>
        <p:spPr>
          <a:xfrm>
            <a:off x="133" y="-138533"/>
            <a:ext cx="12192000" cy="65956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16" name="Google Shape;416;p36"/>
          <p:cNvSpPr txBox="1">
            <a:spLocks noGrp="1"/>
          </p:cNvSpPr>
          <p:nvPr>
            <p:ph type="title"/>
          </p:nvPr>
        </p:nvSpPr>
        <p:spPr>
          <a:xfrm>
            <a:off x="255755" y="222243"/>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Publishing to multiple groups</a:t>
            </a:r>
            <a:endParaRPr sz="4267" b="1">
              <a:solidFill>
                <a:schemeClr val="lt1"/>
              </a:solidFill>
            </a:endParaRPr>
          </a:p>
        </p:txBody>
      </p:sp>
      <p:pic>
        <p:nvPicPr>
          <p:cNvPr id="417" name="Google Shape;417;p36"/>
          <p:cNvPicPr preferRelativeResize="0"/>
          <p:nvPr/>
        </p:nvPicPr>
        <p:blipFill rotWithShape="1">
          <a:blip r:embed="rId3">
            <a:alphaModFix/>
          </a:blip>
          <a:srcRect/>
          <a:stretch/>
        </p:blipFill>
        <p:spPr>
          <a:xfrm>
            <a:off x="2333201" y="1089433"/>
            <a:ext cx="7688265" cy="5081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p:nvPr/>
        </p:nvSpPr>
        <p:spPr>
          <a:xfrm>
            <a:off x="133" y="-103900"/>
            <a:ext cx="12192000" cy="65612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3" name="Google Shape;423;p37"/>
          <p:cNvSpPr txBox="1">
            <a:spLocks noGrp="1"/>
          </p:cNvSpPr>
          <p:nvPr>
            <p:ph type="title"/>
          </p:nvPr>
        </p:nvSpPr>
        <p:spPr>
          <a:xfrm>
            <a:off x="255755" y="303061"/>
            <a:ext cx="113608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Metadata by item type by group</a:t>
            </a:r>
            <a:endParaRPr sz="4267" b="1">
              <a:solidFill>
                <a:schemeClr val="lt1"/>
              </a:solidFill>
            </a:endParaRPr>
          </a:p>
        </p:txBody>
      </p:sp>
      <p:pic>
        <p:nvPicPr>
          <p:cNvPr id="424" name="Google Shape;424;p37"/>
          <p:cNvPicPr preferRelativeResize="0"/>
          <p:nvPr/>
        </p:nvPicPr>
        <p:blipFill rotWithShape="1">
          <a:blip r:embed="rId3">
            <a:alphaModFix/>
          </a:blip>
          <a:srcRect/>
          <a:stretch/>
        </p:blipFill>
        <p:spPr>
          <a:xfrm>
            <a:off x="375567" y="1083401"/>
            <a:ext cx="7049532" cy="4051935"/>
          </a:xfrm>
          <a:prstGeom prst="rect">
            <a:avLst/>
          </a:prstGeom>
          <a:noFill/>
          <a:ln>
            <a:noFill/>
          </a:ln>
        </p:spPr>
      </p:pic>
      <p:pic>
        <p:nvPicPr>
          <p:cNvPr id="425" name="Google Shape;425;p37"/>
          <p:cNvPicPr preferRelativeResize="0"/>
          <p:nvPr/>
        </p:nvPicPr>
        <p:blipFill rotWithShape="1">
          <a:blip r:embed="rId4">
            <a:alphaModFix/>
          </a:blip>
          <a:srcRect/>
          <a:stretch/>
        </p:blipFill>
        <p:spPr>
          <a:xfrm>
            <a:off x="4687401" y="1539134"/>
            <a:ext cx="6929167" cy="4710201"/>
          </a:xfrm>
          <a:prstGeom prst="rect">
            <a:avLst/>
          </a:prstGeom>
          <a:noFill/>
          <a:ln>
            <a:noFill/>
          </a:ln>
          <a:effectLst>
            <a:outerShdw blurRad="100013" dist="57150" dir="5400000" algn="bl" rotWithShape="0">
              <a:srgbClr val="000000">
                <a:alpha val="4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830389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Selecting</a:t>
            </a:r>
            <a:r>
              <a:rPr sz="3600" spc="-25" dirty="0">
                <a:solidFill>
                  <a:srgbClr val="000000"/>
                </a:solidFill>
              </a:rPr>
              <a:t> </a:t>
            </a:r>
            <a:r>
              <a:rPr sz="3600" spc="-10" dirty="0">
                <a:solidFill>
                  <a:srgbClr val="000000"/>
                </a:solidFill>
              </a:rPr>
              <a:t>SMU’s</a:t>
            </a:r>
            <a:r>
              <a:rPr sz="3600" spc="-30" dirty="0">
                <a:solidFill>
                  <a:srgbClr val="000000"/>
                </a:solidFill>
              </a:rPr>
              <a:t> </a:t>
            </a:r>
            <a:r>
              <a:rPr sz="3600" spc="-5" dirty="0">
                <a:solidFill>
                  <a:srgbClr val="000000"/>
                </a:solidFill>
              </a:rPr>
              <a:t>data</a:t>
            </a:r>
            <a:r>
              <a:rPr sz="3600" spc="-10" dirty="0">
                <a:solidFill>
                  <a:srgbClr val="000000"/>
                </a:solidFill>
              </a:rPr>
              <a:t> </a:t>
            </a:r>
            <a:r>
              <a:rPr sz="3600" dirty="0">
                <a:solidFill>
                  <a:srgbClr val="000000"/>
                </a:solidFill>
              </a:rPr>
              <a:t>repository</a:t>
            </a:r>
            <a:r>
              <a:rPr sz="3600" spc="-30" dirty="0">
                <a:solidFill>
                  <a:srgbClr val="000000"/>
                </a:solidFill>
              </a:rPr>
              <a:t> </a:t>
            </a:r>
            <a:r>
              <a:rPr sz="3600" spc="-5" dirty="0">
                <a:solidFill>
                  <a:srgbClr val="000000"/>
                </a:solidFill>
              </a:rPr>
              <a:t>platform</a:t>
            </a:r>
            <a:endParaRPr sz="3600"/>
          </a:p>
        </p:txBody>
      </p:sp>
      <p:sp>
        <p:nvSpPr>
          <p:cNvPr id="3" name="object 3"/>
          <p:cNvSpPr txBox="1"/>
          <p:nvPr/>
        </p:nvSpPr>
        <p:spPr>
          <a:xfrm>
            <a:off x="916939" y="1965401"/>
            <a:ext cx="9065895" cy="2642235"/>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spc="-5" dirty="0">
                <a:latin typeface="Arial MT"/>
                <a:cs typeface="Arial MT"/>
              </a:rPr>
              <a:t>Objective:</a:t>
            </a:r>
            <a:r>
              <a:rPr sz="2400" spc="-50" dirty="0">
                <a:latin typeface="Arial MT"/>
                <a:cs typeface="Arial MT"/>
              </a:rPr>
              <a:t> </a:t>
            </a:r>
            <a:r>
              <a:rPr sz="2400" spc="-135" dirty="0">
                <a:latin typeface="Arial MT"/>
                <a:cs typeface="Arial MT"/>
              </a:rPr>
              <a:t>To</a:t>
            </a:r>
            <a:r>
              <a:rPr sz="2400" spc="10" dirty="0">
                <a:latin typeface="Arial MT"/>
                <a:cs typeface="Arial MT"/>
              </a:rPr>
              <a:t> </a:t>
            </a:r>
            <a:r>
              <a:rPr sz="2400" spc="-5" dirty="0">
                <a:latin typeface="Arial MT"/>
                <a:cs typeface="Arial MT"/>
              </a:rPr>
              <a:t>provide</a:t>
            </a:r>
            <a:r>
              <a:rPr sz="2400" spc="15" dirty="0">
                <a:latin typeface="Arial MT"/>
                <a:cs typeface="Arial MT"/>
              </a:rPr>
              <a:t> </a:t>
            </a:r>
            <a:r>
              <a:rPr sz="2400" spc="-5" dirty="0">
                <a:latin typeface="Arial MT"/>
                <a:cs typeface="Arial MT"/>
              </a:rPr>
              <a:t>services</a:t>
            </a:r>
            <a:r>
              <a:rPr sz="2400" spc="15" dirty="0">
                <a:latin typeface="Arial MT"/>
                <a:cs typeface="Arial MT"/>
              </a:rPr>
              <a:t> </a:t>
            </a:r>
            <a:r>
              <a:rPr sz="2400" spc="-5" dirty="0">
                <a:latin typeface="Arial MT"/>
                <a:cs typeface="Arial MT"/>
              </a:rPr>
              <a:t>and</a:t>
            </a:r>
            <a:r>
              <a:rPr sz="2400" spc="5" dirty="0">
                <a:latin typeface="Arial MT"/>
                <a:cs typeface="Arial MT"/>
              </a:rPr>
              <a:t> </a:t>
            </a:r>
            <a:r>
              <a:rPr sz="2400" dirty="0">
                <a:latin typeface="Arial MT"/>
                <a:cs typeface="Arial MT"/>
              </a:rPr>
              <a:t>support</a:t>
            </a:r>
            <a:r>
              <a:rPr sz="2400" spc="15" dirty="0">
                <a:latin typeface="Arial MT"/>
                <a:cs typeface="Arial MT"/>
              </a:rPr>
              <a:t> </a:t>
            </a:r>
            <a:r>
              <a:rPr sz="2400" dirty="0">
                <a:latin typeface="Arial MT"/>
                <a:cs typeface="Arial MT"/>
              </a:rPr>
              <a:t>for</a:t>
            </a:r>
            <a:r>
              <a:rPr sz="2400" spc="5" dirty="0">
                <a:latin typeface="Arial MT"/>
                <a:cs typeface="Arial MT"/>
              </a:rPr>
              <a:t> </a:t>
            </a:r>
            <a:r>
              <a:rPr sz="2400" spc="-15" dirty="0">
                <a:latin typeface="Arial MT"/>
                <a:cs typeface="Arial MT"/>
              </a:rPr>
              <a:t>SMU’s</a:t>
            </a:r>
            <a:r>
              <a:rPr sz="2400" spc="20" dirty="0">
                <a:latin typeface="Arial MT"/>
                <a:cs typeface="Arial MT"/>
              </a:rPr>
              <a:t> </a:t>
            </a:r>
            <a:r>
              <a:rPr sz="2400" spc="-5" dirty="0">
                <a:latin typeface="Arial MT"/>
                <a:cs typeface="Arial MT"/>
              </a:rPr>
              <a:t>RDM</a:t>
            </a:r>
            <a:r>
              <a:rPr sz="2400" spc="15" dirty="0">
                <a:latin typeface="Arial MT"/>
                <a:cs typeface="Arial MT"/>
              </a:rPr>
              <a:t> </a:t>
            </a:r>
            <a:r>
              <a:rPr sz="2400" spc="-5" dirty="0">
                <a:latin typeface="Arial MT"/>
                <a:cs typeface="Arial MT"/>
              </a:rPr>
              <a:t>policy</a:t>
            </a:r>
            <a:endParaRPr sz="2400">
              <a:latin typeface="Arial MT"/>
              <a:cs typeface="Arial MT"/>
            </a:endParaRPr>
          </a:p>
          <a:p>
            <a:pPr>
              <a:lnSpc>
                <a:spcPct val="100000"/>
              </a:lnSpc>
              <a:spcBef>
                <a:spcPts val="25"/>
              </a:spcBef>
              <a:buFont typeface="Arial MT"/>
              <a:buChar char="•"/>
            </a:pPr>
            <a:endParaRPr sz="2100">
              <a:latin typeface="Arial MT"/>
              <a:cs typeface="Arial MT"/>
            </a:endParaRPr>
          </a:p>
          <a:p>
            <a:pPr marL="241300" indent="-228600">
              <a:lnSpc>
                <a:spcPct val="100000"/>
              </a:lnSpc>
              <a:buChar char="•"/>
              <a:tabLst>
                <a:tab pos="241300" algn="l"/>
              </a:tabLst>
            </a:pPr>
            <a:r>
              <a:rPr sz="2400" spc="-5" dirty="0">
                <a:latin typeface="Arial MT"/>
                <a:cs typeface="Arial MT"/>
              </a:rPr>
              <a:t>Conducted</a:t>
            </a:r>
            <a:r>
              <a:rPr sz="2400" spc="30" dirty="0">
                <a:latin typeface="Arial MT"/>
                <a:cs typeface="Arial MT"/>
              </a:rPr>
              <a:t> </a:t>
            </a:r>
            <a:r>
              <a:rPr sz="2400" spc="-5" dirty="0">
                <a:latin typeface="Arial MT"/>
                <a:cs typeface="Arial MT"/>
              </a:rPr>
              <a:t>feasibility</a:t>
            </a:r>
            <a:r>
              <a:rPr sz="2400" spc="45" dirty="0">
                <a:latin typeface="Arial MT"/>
                <a:cs typeface="Arial MT"/>
              </a:rPr>
              <a:t> </a:t>
            </a:r>
            <a:r>
              <a:rPr sz="2400" dirty="0">
                <a:latin typeface="Arial MT"/>
                <a:cs typeface="Arial MT"/>
              </a:rPr>
              <a:t>study</a:t>
            </a:r>
            <a:r>
              <a:rPr sz="2400" spc="5" dirty="0">
                <a:latin typeface="Arial MT"/>
                <a:cs typeface="Arial MT"/>
              </a:rPr>
              <a:t> </a:t>
            </a:r>
            <a:r>
              <a:rPr sz="2400" dirty="0">
                <a:latin typeface="Arial MT"/>
                <a:cs typeface="Arial MT"/>
              </a:rPr>
              <a:t>of</a:t>
            </a:r>
            <a:r>
              <a:rPr sz="2400" spc="10" dirty="0">
                <a:latin typeface="Arial MT"/>
                <a:cs typeface="Arial MT"/>
              </a:rPr>
              <a:t> </a:t>
            </a:r>
            <a:r>
              <a:rPr sz="2400" spc="-5" dirty="0">
                <a:latin typeface="Arial MT"/>
                <a:cs typeface="Arial MT"/>
              </a:rPr>
              <a:t>data</a:t>
            </a:r>
            <a:r>
              <a:rPr sz="2400" spc="15" dirty="0">
                <a:latin typeface="Arial MT"/>
                <a:cs typeface="Arial MT"/>
              </a:rPr>
              <a:t> </a:t>
            </a:r>
            <a:r>
              <a:rPr sz="2400" dirty="0">
                <a:latin typeface="Arial MT"/>
                <a:cs typeface="Arial MT"/>
              </a:rPr>
              <a:t>repository</a:t>
            </a:r>
            <a:r>
              <a:rPr sz="2400" spc="20" dirty="0">
                <a:latin typeface="Arial MT"/>
                <a:cs typeface="Arial MT"/>
              </a:rPr>
              <a:t> </a:t>
            </a:r>
            <a:r>
              <a:rPr sz="2400" spc="-5" dirty="0">
                <a:latin typeface="Arial MT"/>
                <a:cs typeface="Arial MT"/>
              </a:rPr>
              <a:t>solutions</a:t>
            </a:r>
            <a:r>
              <a:rPr sz="2400" spc="25" dirty="0">
                <a:latin typeface="Arial MT"/>
                <a:cs typeface="Arial MT"/>
              </a:rPr>
              <a:t> </a:t>
            </a:r>
            <a:r>
              <a:rPr sz="2400" spc="-5" dirty="0">
                <a:latin typeface="Arial MT"/>
                <a:cs typeface="Arial MT"/>
              </a:rPr>
              <a:t>in</a:t>
            </a:r>
            <a:r>
              <a:rPr sz="2400" spc="15" dirty="0">
                <a:latin typeface="Arial MT"/>
                <a:cs typeface="Arial MT"/>
              </a:rPr>
              <a:t> </a:t>
            </a:r>
            <a:r>
              <a:rPr sz="2400" spc="-5" dirty="0">
                <a:latin typeface="Arial MT"/>
                <a:cs typeface="Arial MT"/>
              </a:rPr>
              <a:t>2018</a:t>
            </a:r>
            <a:endParaRPr sz="2400">
              <a:latin typeface="Arial MT"/>
              <a:cs typeface="Arial MT"/>
            </a:endParaRPr>
          </a:p>
          <a:p>
            <a:pPr marL="698500" lvl="1" indent="-229235">
              <a:lnSpc>
                <a:spcPct val="100000"/>
              </a:lnSpc>
              <a:spcBef>
                <a:spcPts val="1805"/>
              </a:spcBef>
              <a:buChar char="•"/>
              <a:tabLst>
                <a:tab pos="698500" algn="l"/>
                <a:tab pos="699135" algn="l"/>
              </a:tabLst>
            </a:pPr>
            <a:r>
              <a:rPr sz="2000" dirty="0">
                <a:latin typeface="Arial MT"/>
                <a:cs typeface="Arial MT"/>
              </a:rPr>
              <a:t>Environmental</a:t>
            </a:r>
            <a:r>
              <a:rPr sz="2000" spc="-40" dirty="0">
                <a:latin typeface="Arial MT"/>
                <a:cs typeface="Arial MT"/>
              </a:rPr>
              <a:t> </a:t>
            </a:r>
            <a:r>
              <a:rPr sz="2000" dirty="0">
                <a:latin typeface="Arial MT"/>
                <a:cs typeface="Arial MT"/>
              </a:rPr>
              <a:t>scan</a:t>
            </a:r>
            <a:r>
              <a:rPr sz="2000" spc="-30" dirty="0">
                <a:latin typeface="Arial MT"/>
                <a:cs typeface="Arial MT"/>
              </a:rPr>
              <a:t> </a:t>
            </a:r>
            <a:r>
              <a:rPr sz="2000" dirty="0">
                <a:latin typeface="Arial MT"/>
                <a:cs typeface="Arial MT"/>
              </a:rPr>
              <a:t>to</a:t>
            </a:r>
            <a:r>
              <a:rPr sz="2000" spc="-15" dirty="0">
                <a:latin typeface="Arial MT"/>
                <a:cs typeface="Arial MT"/>
              </a:rPr>
              <a:t> </a:t>
            </a:r>
            <a:r>
              <a:rPr sz="2000" dirty="0">
                <a:latin typeface="Arial MT"/>
                <a:cs typeface="Arial MT"/>
              </a:rPr>
              <a:t>identify</a:t>
            </a:r>
            <a:r>
              <a:rPr sz="2000" spc="-10" dirty="0">
                <a:latin typeface="Arial MT"/>
                <a:cs typeface="Arial MT"/>
              </a:rPr>
              <a:t> </a:t>
            </a:r>
            <a:r>
              <a:rPr sz="2000" dirty="0">
                <a:latin typeface="Arial MT"/>
                <a:cs typeface="Arial MT"/>
              </a:rPr>
              <a:t>solutions</a:t>
            </a:r>
            <a:r>
              <a:rPr sz="2000" spc="-25" dirty="0">
                <a:latin typeface="Arial MT"/>
                <a:cs typeface="Arial MT"/>
              </a:rPr>
              <a:t> </a:t>
            </a:r>
            <a:r>
              <a:rPr sz="2000" dirty="0">
                <a:latin typeface="Arial MT"/>
                <a:cs typeface="Arial MT"/>
              </a:rPr>
              <a:t>and</a:t>
            </a:r>
            <a:r>
              <a:rPr sz="2000" spc="-20" dirty="0">
                <a:latin typeface="Arial MT"/>
                <a:cs typeface="Arial MT"/>
              </a:rPr>
              <a:t> </a:t>
            </a:r>
            <a:r>
              <a:rPr sz="2000" dirty="0">
                <a:latin typeface="Arial MT"/>
                <a:cs typeface="Arial MT"/>
              </a:rPr>
              <a:t>their</a:t>
            </a:r>
            <a:r>
              <a:rPr sz="2000" spc="-15" dirty="0">
                <a:latin typeface="Arial MT"/>
                <a:cs typeface="Arial MT"/>
              </a:rPr>
              <a:t> </a:t>
            </a:r>
            <a:r>
              <a:rPr sz="2000" dirty="0">
                <a:latin typeface="Arial MT"/>
                <a:cs typeface="Arial MT"/>
              </a:rPr>
              <a:t>strengths/weaknesses</a:t>
            </a:r>
            <a:endParaRPr sz="2000">
              <a:latin typeface="Arial MT"/>
              <a:cs typeface="Arial MT"/>
            </a:endParaRPr>
          </a:p>
          <a:p>
            <a:pPr marL="698500" lvl="1" indent="-229235">
              <a:lnSpc>
                <a:spcPct val="100000"/>
              </a:lnSpc>
              <a:spcBef>
                <a:spcPts val="1705"/>
              </a:spcBef>
              <a:buChar char="•"/>
              <a:tabLst>
                <a:tab pos="698500" algn="l"/>
                <a:tab pos="699135" algn="l"/>
              </a:tabLst>
            </a:pPr>
            <a:r>
              <a:rPr sz="2000" dirty="0">
                <a:latin typeface="Arial MT"/>
                <a:cs typeface="Arial MT"/>
              </a:rPr>
              <a:t>Identify</a:t>
            </a:r>
            <a:r>
              <a:rPr sz="2000" spc="-50" dirty="0">
                <a:latin typeface="Arial MT"/>
                <a:cs typeface="Arial MT"/>
              </a:rPr>
              <a:t> </a:t>
            </a:r>
            <a:r>
              <a:rPr sz="2000" dirty="0">
                <a:latin typeface="Arial MT"/>
                <a:cs typeface="Arial MT"/>
              </a:rPr>
              <a:t>institutional</a:t>
            </a:r>
            <a:r>
              <a:rPr sz="2000" spc="-25" dirty="0">
                <a:latin typeface="Arial MT"/>
                <a:cs typeface="Arial MT"/>
              </a:rPr>
              <a:t> </a:t>
            </a:r>
            <a:r>
              <a:rPr sz="2000" dirty="0">
                <a:latin typeface="Arial MT"/>
                <a:cs typeface="Arial MT"/>
              </a:rPr>
              <a:t>requirements</a:t>
            </a:r>
            <a:endParaRPr sz="2000">
              <a:latin typeface="Arial MT"/>
              <a:cs typeface="Arial MT"/>
            </a:endParaRPr>
          </a:p>
          <a:p>
            <a:pPr marL="698500" lvl="1" indent="-229235">
              <a:lnSpc>
                <a:spcPct val="100000"/>
              </a:lnSpc>
              <a:spcBef>
                <a:spcPts val="1689"/>
              </a:spcBef>
              <a:buChar char="•"/>
              <a:tabLst>
                <a:tab pos="698500" algn="l"/>
                <a:tab pos="699135" algn="l"/>
              </a:tabLst>
            </a:pPr>
            <a:r>
              <a:rPr sz="2000" dirty="0">
                <a:latin typeface="Arial MT"/>
                <a:cs typeface="Arial MT"/>
              </a:rPr>
              <a:t>Prepare</a:t>
            </a:r>
            <a:r>
              <a:rPr sz="2000" spc="-35" dirty="0">
                <a:latin typeface="Arial MT"/>
                <a:cs typeface="Arial MT"/>
              </a:rPr>
              <a:t> </a:t>
            </a:r>
            <a:r>
              <a:rPr sz="2000" dirty="0">
                <a:latin typeface="Arial MT"/>
                <a:cs typeface="Arial MT"/>
              </a:rPr>
              <a:t>specifications</a:t>
            </a:r>
            <a:r>
              <a:rPr sz="2000" spc="-55" dirty="0">
                <a:latin typeface="Arial MT"/>
                <a:cs typeface="Arial MT"/>
              </a:rPr>
              <a:t> </a:t>
            </a:r>
            <a:r>
              <a:rPr sz="2000" dirty="0">
                <a:latin typeface="Arial MT"/>
                <a:cs typeface="Arial MT"/>
              </a:rPr>
              <a:t>and</a:t>
            </a:r>
            <a:r>
              <a:rPr sz="2000" spc="-15" dirty="0">
                <a:latin typeface="Arial MT"/>
                <a:cs typeface="Arial MT"/>
              </a:rPr>
              <a:t> </a:t>
            </a:r>
            <a:r>
              <a:rPr sz="2000" dirty="0">
                <a:latin typeface="Arial MT"/>
                <a:cs typeface="Arial MT"/>
              </a:rPr>
              <a:t>evaluation</a:t>
            </a:r>
            <a:r>
              <a:rPr sz="2000" spc="-15" dirty="0">
                <a:latin typeface="Arial MT"/>
                <a:cs typeface="Arial MT"/>
              </a:rPr>
              <a:t> </a:t>
            </a:r>
            <a:r>
              <a:rPr sz="2000" dirty="0">
                <a:latin typeface="Arial MT"/>
                <a:cs typeface="Arial MT"/>
              </a:rPr>
              <a:t>criteria</a:t>
            </a:r>
            <a:endParaRPr sz="2000">
              <a:latin typeface="Arial MT"/>
              <a:cs typeface="Arial M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8"/>
          <p:cNvSpPr/>
          <p:nvPr/>
        </p:nvSpPr>
        <p:spPr>
          <a:xfrm>
            <a:off x="133" y="-200433"/>
            <a:ext cx="12192000" cy="66576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431" name="Google Shape;431;p38"/>
          <p:cNvPicPr preferRelativeResize="0"/>
          <p:nvPr/>
        </p:nvPicPr>
        <p:blipFill rotWithShape="1">
          <a:blip r:embed="rId3">
            <a:alphaModFix/>
          </a:blip>
          <a:srcRect/>
          <a:stretch/>
        </p:blipFill>
        <p:spPr>
          <a:xfrm>
            <a:off x="119733" y="73500"/>
            <a:ext cx="6970600" cy="4738299"/>
          </a:xfrm>
          <a:prstGeom prst="rect">
            <a:avLst/>
          </a:prstGeom>
          <a:noFill/>
          <a:ln>
            <a:noFill/>
          </a:ln>
        </p:spPr>
      </p:pic>
      <p:pic>
        <p:nvPicPr>
          <p:cNvPr id="432" name="Google Shape;432;p38"/>
          <p:cNvPicPr preferRelativeResize="0"/>
          <p:nvPr/>
        </p:nvPicPr>
        <p:blipFill rotWithShape="1">
          <a:blip r:embed="rId4">
            <a:alphaModFix/>
          </a:blip>
          <a:srcRect l="15742" t="3054" r="15023" b="6560"/>
          <a:stretch/>
        </p:blipFill>
        <p:spPr>
          <a:xfrm>
            <a:off x="5093601" y="625316"/>
            <a:ext cx="5954831" cy="5607365"/>
          </a:xfrm>
          <a:prstGeom prst="rect">
            <a:avLst/>
          </a:prstGeom>
          <a:noFill/>
          <a:ln>
            <a:noFill/>
          </a:ln>
          <a:effectLst>
            <a:outerShdw blurRad="114300" dist="114300" dir="5400000" algn="bl" rotWithShape="0">
              <a:srgbClr val="000000">
                <a:alpha val="49803"/>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9"/>
          <p:cNvSpPr/>
          <p:nvPr/>
        </p:nvSpPr>
        <p:spPr>
          <a:xfrm>
            <a:off x="133" y="0"/>
            <a:ext cx="12192000" cy="64572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438" name="Google Shape;438;p39"/>
          <p:cNvPicPr preferRelativeResize="0"/>
          <p:nvPr/>
        </p:nvPicPr>
        <p:blipFill rotWithShape="1">
          <a:blip r:embed="rId3">
            <a:alphaModFix/>
          </a:blip>
          <a:srcRect l="15381" t="5844" r="14254" b="14091"/>
          <a:stretch/>
        </p:blipFill>
        <p:spPr>
          <a:xfrm>
            <a:off x="3098867" y="1"/>
            <a:ext cx="5679612" cy="68580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0"/>
          <p:cNvSpPr/>
          <p:nvPr/>
        </p:nvSpPr>
        <p:spPr>
          <a:xfrm>
            <a:off x="133" y="0"/>
            <a:ext cx="12192000" cy="6457200"/>
          </a:xfrm>
          <a:prstGeom prst="rect">
            <a:avLst/>
          </a:prstGeom>
          <a:solidFill>
            <a:srgbClr val="000000"/>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44" name="Google Shape;444;p40"/>
          <p:cNvSpPr txBox="1"/>
          <p:nvPr/>
        </p:nvSpPr>
        <p:spPr>
          <a:xfrm>
            <a:off x="345340" y="1156431"/>
            <a:ext cx="10885600" cy="4966063"/>
          </a:xfrm>
          <a:prstGeom prst="rect">
            <a:avLst/>
          </a:prstGeom>
          <a:noFill/>
          <a:ln>
            <a:noFill/>
          </a:ln>
        </p:spPr>
        <p:txBody>
          <a:bodyPr spcFirstLastPara="1" wrap="square" lIns="121900" tIns="121900" rIns="121900" bIns="121900" anchor="t" anchorCtr="0">
            <a:spAutoFit/>
          </a:bodyPr>
          <a:lstStyle/>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All private areas overhauled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Co-editing </a:t>
            </a:r>
            <a:endParaRPr sz="2667">
              <a:solidFill>
                <a:srgbClr val="F2F2F2"/>
              </a:solidFill>
              <a:latin typeface="Arial"/>
              <a:ea typeface="Arial"/>
              <a:cs typeface="Arial"/>
              <a:sym typeface="Arial"/>
            </a:endParaRPr>
          </a:p>
          <a:p>
            <a:pPr marL="1219170" lvl="1"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On an item </a:t>
            </a:r>
            <a:endParaRPr sz="2667">
              <a:solidFill>
                <a:srgbClr val="F2F2F2"/>
              </a:solidFill>
              <a:latin typeface="Arial"/>
              <a:ea typeface="Arial"/>
              <a:cs typeface="Arial"/>
              <a:sym typeface="Arial"/>
            </a:endParaRPr>
          </a:p>
          <a:p>
            <a:pPr marL="1219170" lvl="1"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On a project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Restricted publishing private links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Personal batch upload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Admin metadata - private/hidden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Default metadata by item type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Email notifications area </a:t>
            </a:r>
            <a:endParaRPr sz="2667">
              <a:solidFill>
                <a:srgbClr val="F2F2F2"/>
              </a:solidFill>
              <a:latin typeface="Arial"/>
              <a:ea typeface="Arial"/>
              <a:cs typeface="Arial"/>
              <a:sym typeface="Arial"/>
            </a:endParaRPr>
          </a:p>
          <a:p>
            <a:pPr marL="609585" indent="-474121">
              <a:lnSpc>
                <a:spcPct val="115000"/>
              </a:lnSpc>
              <a:buClr>
                <a:srgbClr val="F2F2F2"/>
              </a:buClr>
              <a:buSzPts val="2000"/>
              <a:buFont typeface="Arial"/>
              <a:buChar char="●"/>
            </a:pPr>
            <a:r>
              <a:rPr lang="en-GB" sz="2667">
                <a:solidFill>
                  <a:srgbClr val="F2F2F2"/>
                </a:solidFill>
                <a:latin typeface="Arial"/>
                <a:ea typeface="Arial"/>
                <a:cs typeface="Arial"/>
                <a:sym typeface="Arial"/>
              </a:rPr>
              <a:t>Items from the figshare IR roadmap </a:t>
            </a:r>
            <a:endParaRPr sz="2667">
              <a:solidFill>
                <a:srgbClr val="F2F2F2"/>
              </a:solidFill>
              <a:latin typeface="Arial"/>
              <a:ea typeface="Arial"/>
              <a:cs typeface="Arial"/>
              <a:sym typeface="Arial"/>
            </a:endParaRPr>
          </a:p>
        </p:txBody>
      </p:sp>
      <p:sp>
        <p:nvSpPr>
          <p:cNvPr id="445" name="Google Shape;445;p40"/>
          <p:cNvSpPr txBox="1">
            <a:spLocks noGrp="1"/>
          </p:cNvSpPr>
          <p:nvPr>
            <p:ph type="title"/>
          </p:nvPr>
        </p:nvSpPr>
        <p:spPr>
          <a:xfrm>
            <a:off x="401232" y="349233"/>
            <a:ext cx="9366400" cy="426400"/>
          </a:xfrm>
          <a:prstGeom prst="rect">
            <a:avLst/>
          </a:prstGeom>
          <a:noFill/>
          <a:ln>
            <a:noFill/>
          </a:ln>
        </p:spPr>
        <p:txBody>
          <a:bodyPr spcFirstLastPara="1" wrap="square" lIns="121900" tIns="121900" rIns="121900" bIns="121900" anchor="ctr" anchorCtr="0">
            <a:noAutofit/>
          </a:bodyPr>
          <a:lstStyle/>
          <a:p>
            <a:pPr rtl="0"/>
            <a:r>
              <a:rPr lang="en-GB" sz="4267" b="1">
                <a:solidFill>
                  <a:schemeClr val="lt1"/>
                </a:solidFill>
              </a:rPr>
              <a:t>Looking further ahead - 2024/2025</a:t>
            </a:r>
            <a:endParaRPr sz="4267" b="1">
              <a:solidFill>
                <a:schemeClr val="lt1"/>
              </a:solidFill>
            </a:endParaRPr>
          </a:p>
        </p:txBody>
      </p:sp>
      <p:pic>
        <p:nvPicPr>
          <p:cNvPr id="446" name="Google Shape;446;p40"/>
          <p:cNvPicPr preferRelativeResize="0"/>
          <p:nvPr/>
        </p:nvPicPr>
        <p:blipFill rotWithShape="1">
          <a:blip r:embed="rId3">
            <a:alphaModFix/>
          </a:blip>
          <a:srcRect r="70887"/>
          <a:stretch/>
        </p:blipFill>
        <p:spPr>
          <a:xfrm>
            <a:off x="11413427" y="388030"/>
            <a:ext cx="321412" cy="348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animEffect transition="in" filter="fade">
                                      <p:cBhvr>
                                        <p:cTn id="7" dur="1000"/>
                                        <p:tgtEl>
                                          <p:spTgt spid="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xEl>
                                              <p:pRg st="1" end="1"/>
                                            </p:txEl>
                                          </p:spTgt>
                                        </p:tgtEl>
                                        <p:attrNameLst>
                                          <p:attrName>style.visibility</p:attrName>
                                        </p:attrNameLst>
                                      </p:cBhvr>
                                      <p:to>
                                        <p:strVal val="visible"/>
                                      </p:to>
                                    </p:set>
                                    <p:animEffect transition="in" filter="fade">
                                      <p:cBhvr>
                                        <p:cTn id="12" dur="1000"/>
                                        <p:tgtEl>
                                          <p:spTgt spid="4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4">
                                            <p:txEl>
                                              <p:pRg st="2" end="2"/>
                                            </p:txEl>
                                          </p:spTgt>
                                        </p:tgtEl>
                                        <p:attrNameLst>
                                          <p:attrName>style.visibility</p:attrName>
                                        </p:attrNameLst>
                                      </p:cBhvr>
                                      <p:to>
                                        <p:strVal val="visible"/>
                                      </p:to>
                                    </p:set>
                                    <p:animEffect transition="in" filter="fade">
                                      <p:cBhvr>
                                        <p:cTn id="17" dur="1000"/>
                                        <p:tgtEl>
                                          <p:spTgt spid="4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4">
                                            <p:txEl>
                                              <p:pRg st="3" end="3"/>
                                            </p:txEl>
                                          </p:spTgt>
                                        </p:tgtEl>
                                        <p:attrNameLst>
                                          <p:attrName>style.visibility</p:attrName>
                                        </p:attrNameLst>
                                      </p:cBhvr>
                                      <p:to>
                                        <p:strVal val="visible"/>
                                      </p:to>
                                    </p:set>
                                    <p:animEffect transition="in" filter="fade">
                                      <p:cBhvr>
                                        <p:cTn id="22" dur="1000"/>
                                        <p:tgtEl>
                                          <p:spTgt spid="4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4">
                                            <p:txEl>
                                              <p:pRg st="4" end="4"/>
                                            </p:txEl>
                                          </p:spTgt>
                                        </p:tgtEl>
                                        <p:attrNameLst>
                                          <p:attrName>style.visibility</p:attrName>
                                        </p:attrNameLst>
                                      </p:cBhvr>
                                      <p:to>
                                        <p:strVal val="visible"/>
                                      </p:to>
                                    </p:set>
                                    <p:animEffect transition="in" filter="fade">
                                      <p:cBhvr>
                                        <p:cTn id="27" dur="1000"/>
                                        <p:tgtEl>
                                          <p:spTgt spid="4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4">
                                            <p:txEl>
                                              <p:pRg st="5" end="5"/>
                                            </p:txEl>
                                          </p:spTgt>
                                        </p:tgtEl>
                                        <p:attrNameLst>
                                          <p:attrName>style.visibility</p:attrName>
                                        </p:attrNameLst>
                                      </p:cBhvr>
                                      <p:to>
                                        <p:strVal val="visible"/>
                                      </p:to>
                                    </p:set>
                                    <p:animEffect transition="in" filter="fade">
                                      <p:cBhvr>
                                        <p:cTn id="32" dur="1000"/>
                                        <p:tgtEl>
                                          <p:spTgt spid="4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4">
                                            <p:txEl>
                                              <p:pRg st="6" end="6"/>
                                            </p:txEl>
                                          </p:spTgt>
                                        </p:tgtEl>
                                        <p:attrNameLst>
                                          <p:attrName>style.visibility</p:attrName>
                                        </p:attrNameLst>
                                      </p:cBhvr>
                                      <p:to>
                                        <p:strVal val="visible"/>
                                      </p:to>
                                    </p:set>
                                    <p:animEffect transition="in" filter="fade">
                                      <p:cBhvr>
                                        <p:cTn id="37" dur="1000"/>
                                        <p:tgtEl>
                                          <p:spTgt spid="44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4">
                                            <p:txEl>
                                              <p:pRg st="7" end="7"/>
                                            </p:txEl>
                                          </p:spTgt>
                                        </p:tgtEl>
                                        <p:attrNameLst>
                                          <p:attrName>style.visibility</p:attrName>
                                        </p:attrNameLst>
                                      </p:cBhvr>
                                      <p:to>
                                        <p:strVal val="visible"/>
                                      </p:to>
                                    </p:set>
                                    <p:animEffect transition="in" filter="fade">
                                      <p:cBhvr>
                                        <p:cTn id="42" dur="1000"/>
                                        <p:tgtEl>
                                          <p:spTgt spid="44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4">
                                            <p:txEl>
                                              <p:pRg st="8" end="8"/>
                                            </p:txEl>
                                          </p:spTgt>
                                        </p:tgtEl>
                                        <p:attrNameLst>
                                          <p:attrName>style.visibility</p:attrName>
                                        </p:attrNameLst>
                                      </p:cBhvr>
                                      <p:to>
                                        <p:strVal val="visible"/>
                                      </p:to>
                                    </p:set>
                                    <p:animEffect transition="in" filter="fade">
                                      <p:cBhvr>
                                        <p:cTn id="47" dur="1000"/>
                                        <p:tgtEl>
                                          <p:spTgt spid="44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4">
                                            <p:txEl>
                                              <p:pRg st="9" end="9"/>
                                            </p:txEl>
                                          </p:spTgt>
                                        </p:tgtEl>
                                        <p:attrNameLst>
                                          <p:attrName>style.visibility</p:attrName>
                                        </p:attrNameLst>
                                      </p:cBhvr>
                                      <p:to>
                                        <p:strVal val="visible"/>
                                      </p:to>
                                    </p:set>
                                    <p:animEffect transition="in" filter="fade">
                                      <p:cBhvr>
                                        <p:cTn id="52" dur="1000"/>
                                        <p:tgtEl>
                                          <p:spTgt spid="44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1"/>
          <p:cNvSpPr txBox="1"/>
          <p:nvPr/>
        </p:nvSpPr>
        <p:spPr>
          <a:xfrm>
            <a:off x="10750800" y="6332800"/>
            <a:ext cx="1441200" cy="5252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GB" sz="1867">
                <a:solidFill>
                  <a:srgbClr val="FFFFFF"/>
                </a:solidFill>
                <a:latin typeface="Raleway"/>
                <a:ea typeface="Raleway"/>
                <a:cs typeface="Raleway"/>
                <a:sym typeface="Raleway"/>
              </a:rPr>
              <a:t>@figshare</a:t>
            </a:r>
            <a:endParaRPr sz="1867">
              <a:solidFill>
                <a:srgbClr val="FFFFFF"/>
              </a:solidFill>
              <a:latin typeface="Raleway"/>
              <a:ea typeface="Raleway"/>
              <a:cs typeface="Raleway"/>
              <a:sym typeface="Raleway"/>
            </a:endParaRPr>
          </a:p>
        </p:txBody>
      </p:sp>
      <p:sp>
        <p:nvSpPr>
          <p:cNvPr id="452" name="Google Shape;452;p41"/>
          <p:cNvSpPr txBox="1">
            <a:spLocks noGrp="1"/>
          </p:cNvSpPr>
          <p:nvPr>
            <p:ph type="ctrTitle"/>
          </p:nvPr>
        </p:nvSpPr>
        <p:spPr>
          <a:xfrm>
            <a:off x="4565833" y="1763833"/>
            <a:ext cx="5940400" cy="914800"/>
          </a:xfrm>
          <a:prstGeom prst="rect">
            <a:avLst/>
          </a:prstGeom>
          <a:noFill/>
          <a:ln>
            <a:noFill/>
          </a:ln>
        </p:spPr>
        <p:txBody>
          <a:bodyPr spcFirstLastPara="1" wrap="square" lIns="121900" tIns="121900" rIns="121900" bIns="121900" anchor="t" anchorCtr="0">
            <a:noAutofit/>
          </a:bodyPr>
          <a:lstStyle/>
          <a:p>
            <a:pPr rtl="0">
              <a:buSzPts val="4800"/>
            </a:pPr>
            <a:r>
              <a:rPr lang="en-GB" sz="4267" b="1">
                <a:solidFill>
                  <a:schemeClr val="lt1"/>
                </a:solidFill>
                <a:latin typeface="Helvetica Neue"/>
                <a:ea typeface="Helvetica Neue"/>
                <a:cs typeface="Helvetica Neue"/>
                <a:sym typeface="Helvetica Neue"/>
              </a:rPr>
              <a:t>Thanks for listening</a:t>
            </a:r>
            <a:endParaRPr sz="4267" b="1">
              <a:solidFill>
                <a:schemeClr val="lt1"/>
              </a:solidFill>
              <a:latin typeface="Helvetica Neue"/>
              <a:ea typeface="Helvetica Neue"/>
              <a:cs typeface="Helvetica Neue"/>
              <a:sym typeface="Helvetica Neue"/>
            </a:endParaRPr>
          </a:p>
        </p:txBody>
      </p:sp>
      <p:sp>
        <p:nvSpPr>
          <p:cNvPr id="453" name="Google Shape;453;p41"/>
          <p:cNvSpPr txBox="1"/>
          <p:nvPr/>
        </p:nvSpPr>
        <p:spPr>
          <a:xfrm>
            <a:off x="5477833" y="3194667"/>
            <a:ext cx="4116400" cy="1816000"/>
          </a:xfrm>
          <a:prstGeom prst="rect">
            <a:avLst/>
          </a:prstGeom>
          <a:noFill/>
          <a:ln>
            <a:noFill/>
          </a:ln>
        </p:spPr>
        <p:txBody>
          <a:bodyPr spcFirstLastPara="1" wrap="square" lIns="121900" tIns="121900" rIns="121900" bIns="121900" anchor="t" anchorCtr="0">
            <a:noAutofit/>
          </a:bodyPr>
          <a:lstStyle/>
          <a:p>
            <a:pPr>
              <a:buClr>
                <a:srgbClr val="000000"/>
              </a:buClr>
              <a:buSzPts val="2400"/>
            </a:pPr>
            <a:endParaRPr sz="3200">
              <a:solidFill>
                <a:srgbClr val="FFFFFF"/>
              </a:solidFill>
              <a:latin typeface="Helvetica Neue"/>
              <a:ea typeface="Helvetica Neue"/>
              <a:cs typeface="Helvetica Neue"/>
              <a:sym typeface="Helvetica Neue"/>
            </a:endParaRPr>
          </a:p>
          <a:p>
            <a:pPr algn="ctr">
              <a:buClr>
                <a:srgbClr val="000000"/>
              </a:buClr>
              <a:buSzPts val="1800"/>
            </a:pPr>
            <a:r>
              <a:rPr lang="en-GB" sz="2400">
                <a:solidFill>
                  <a:srgbClr val="D9D9D9"/>
                </a:solidFill>
                <a:latin typeface="Helvetica Neue"/>
                <a:ea typeface="Helvetica Neue"/>
                <a:cs typeface="Helvetica Neue"/>
                <a:sym typeface="Helvetica Neue"/>
              </a:rPr>
              <a:t>Questions, feedback:</a:t>
            </a:r>
            <a:br>
              <a:rPr lang="en-GB" sz="3200">
                <a:solidFill>
                  <a:srgbClr val="FFFFFF"/>
                </a:solidFill>
                <a:latin typeface="Helvetica Neue"/>
                <a:ea typeface="Helvetica Neue"/>
                <a:cs typeface="Helvetica Neue"/>
                <a:sym typeface="Helvetica Neue"/>
              </a:rPr>
            </a:br>
            <a:r>
              <a:rPr lang="en-GB" sz="3200">
                <a:solidFill>
                  <a:srgbClr val="FFFFFF"/>
                </a:solidFill>
                <a:latin typeface="Helvetica Neue"/>
                <a:ea typeface="Helvetica Neue"/>
                <a:cs typeface="Helvetica Neue"/>
                <a:sym typeface="Helvetica Neue"/>
              </a:rPr>
              <a:t>chris@figshare.com</a:t>
            </a:r>
            <a:endParaRPr sz="3200">
              <a:solidFill>
                <a:srgbClr val="FFFFFF"/>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1"/>
          <p:cNvPicPr preferRelativeResize="0"/>
          <p:nvPr/>
        </p:nvPicPr>
        <p:blipFill rotWithShape="1">
          <a:blip r:embed="rId3">
            <a:alphaModFix/>
          </a:blip>
          <a:srcRect/>
          <a:stretch/>
        </p:blipFill>
        <p:spPr>
          <a:xfrm>
            <a:off x="0" y="0"/>
            <a:ext cx="12192000" cy="6858003"/>
          </a:xfrm>
          <a:prstGeom prst="rect">
            <a:avLst/>
          </a:prstGeom>
          <a:noFill/>
          <a:ln>
            <a:noFill/>
          </a:ln>
        </p:spPr>
      </p:pic>
      <p:sp>
        <p:nvSpPr>
          <p:cNvPr id="303" name="Google Shape;303;p1"/>
          <p:cNvSpPr txBox="1"/>
          <p:nvPr/>
        </p:nvSpPr>
        <p:spPr>
          <a:xfrm>
            <a:off x="2196767" y="3916267"/>
            <a:ext cx="7908400" cy="1228400"/>
          </a:xfrm>
          <a:prstGeom prst="rect">
            <a:avLst/>
          </a:prstGeom>
          <a:noFill/>
          <a:ln>
            <a:noFill/>
          </a:ln>
          <a:effectLst>
            <a:outerShdw blurRad="57150" dist="19050" dir="5400000" algn="bl" rotWithShape="0">
              <a:srgbClr val="000000">
                <a:alpha val="48627"/>
              </a:srgbClr>
            </a:outerShdw>
          </a:effectLst>
        </p:spPr>
        <p:txBody>
          <a:bodyPr spcFirstLastPara="1" wrap="square" lIns="121900" tIns="121900" rIns="121900" bIns="121900" anchor="t" anchorCtr="0">
            <a:noAutofit/>
          </a:bodyPr>
          <a:lstStyle/>
          <a:p>
            <a:pPr algn="ctr">
              <a:buClr>
                <a:schemeClr val="lt1"/>
              </a:buClr>
              <a:buSzPts val="1530"/>
            </a:pPr>
            <a:r>
              <a:rPr lang="en" sz="2533" b="1">
                <a:solidFill>
                  <a:schemeClr val="lt1"/>
                </a:solidFill>
                <a:latin typeface="Arial"/>
                <a:ea typeface="Arial"/>
                <a:cs typeface="Arial"/>
                <a:sym typeface="Arial"/>
              </a:rPr>
              <a:t>The State of Open Data and the Opportunities in Open Science</a:t>
            </a:r>
            <a:endParaRPr sz="2533" b="1">
              <a:solidFill>
                <a:schemeClr val="lt1"/>
              </a:solidFill>
              <a:latin typeface="Arial"/>
              <a:ea typeface="Arial"/>
              <a:cs typeface="Arial"/>
              <a:sym typeface="Arial"/>
            </a:endParaRPr>
          </a:p>
          <a:p>
            <a:pPr algn="ctr">
              <a:buClr>
                <a:schemeClr val="lt1"/>
              </a:buClr>
              <a:buSzPts val="1530"/>
            </a:pPr>
            <a:r>
              <a:rPr lang="en" sz="2133">
                <a:solidFill>
                  <a:schemeClr val="lt1"/>
                </a:solidFill>
                <a:latin typeface="Arial"/>
                <a:ea typeface="Arial"/>
                <a:cs typeface="Arial"/>
                <a:sym typeface="Arial"/>
              </a:rPr>
              <a:t>Oct 22</a:t>
            </a:r>
            <a:endParaRPr sz="2133">
              <a:solidFill>
                <a:schemeClr val="lt1"/>
              </a:solidFill>
              <a:latin typeface="Arial"/>
              <a:ea typeface="Arial"/>
              <a:cs typeface="Arial"/>
              <a:sym typeface="Arial"/>
            </a:endParaRPr>
          </a:p>
          <a:p>
            <a:pPr algn="ctr">
              <a:buClr>
                <a:schemeClr val="lt1"/>
              </a:buClr>
              <a:buSzPts val="1530"/>
            </a:pPr>
            <a:endParaRPr sz="2133">
              <a:solidFill>
                <a:schemeClr val="lt1"/>
              </a:solidFill>
              <a:latin typeface="Arial"/>
              <a:ea typeface="Arial"/>
              <a:cs typeface="Arial"/>
              <a:sym typeface="Arial"/>
            </a:endParaRPr>
          </a:p>
          <a:p>
            <a:pPr algn="ctr">
              <a:buClr>
                <a:schemeClr val="lt1"/>
              </a:buClr>
              <a:buSzPts val="1530"/>
            </a:pPr>
            <a:r>
              <a:rPr lang="en" sz="2133">
                <a:solidFill>
                  <a:schemeClr val="lt1"/>
                </a:solidFill>
                <a:latin typeface="Arial"/>
                <a:ea typeface="Arial"/>
                <a:cs typeface="Arial"/>
                <a:sym typeface="Arial"/>
              </a:rPr>
              <a:t>Dr Mark Hahnel - Founder, CEO</a:t>
            </a:r>
            <a:endParaRPr sz="2133">
              <a:solidFill>
                <a:schemeClr val="lt1"/>
              </a:solidFill>
              <a:latin typeface="Arial"/>
              <a:ea typeface="Arial"/>
              <a:cs typeface="Arial"/>
              <a:sym typeface="Arial"/>
            </a:endParaRPr>
          </a:p>
        </p:txBody>
      </p:sp>
      <p:pic>
        <p:nvPicPr>
          <p:cNvPr id="304" name="Google Shape;304;p1"/>
          <p:cNvPicPr preferRelativeResize="0"/>
          <p:nvPr/>
        </p:nvPicPr>
        <p:blipFill rotWithShape="1">
          <a:blip r:embed="rId4">
            <a:alphaModFix/>
          </a:blip>
          <a:srcRect/>
          <a:stretch/>
        </p:blipFill>
        <p:spPr>
          <a:xfrm>
            <a:off x="3419634" y="2221200"/>
            <a:ext cx="5352735" cy="1695067"/>
          </a:xfrm>
          <a:prstGeom prst="rect">
            <a:avLst/>
          </a:prstGeom>
          <a:noFill/>
          <a:ln>
            <a:noFill/>
          </a:ln>
          <a:effectLst>
            <a:outerShdw blurRad="528638" dist="19050" dir="5400000" algn="bl" rotWithShape="0">
              <a:schemeClr val="lt1"/>
            </a:outerShdw>
          </a:effectLst>
        </p:spPr>
      </p:pic>
      <p:pic>
        <p:nvPicPr>
          <p:cNvPr id="305" name="Google Shape;305;p1"/>
          <p:cNvPicPr preferRelativeResize="0"/>
          <p:nvPr/>
        </p:nvPicPr>
        <p:blipFill rotWithShape="1">
          <a:blip r:embed="rId4">
            <a:alphaModFix/>
          </a:blip>
          <a:srcRect/>
          <a:stretch/>
        </p:blipFill>
        <p:spPr>
          <a:xfrm>
            <a:off x="3419634" y="2221200"/>
            <a:ext cx="5352735" cy="16950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300"/>
                                        <p:tgtEl>
                                          <p:spTgt spid="304"/>
                                        </p:tgtEl>
                                      </p:cBhvr>
                                    </p:animEffect>
                                  </p:childTnLst>
                                </p:cTn>
                              </p:par>
                            </p:childTnLst>
                          </p:cTn>
                        </p:par>
                        <p:par>
                          <p:cTn id="8" fill="hold">
                            <p:stCondLst>
                              <p:cond delay="1300"/>
                            </p:stCondLst>
                            <p:childTnLst>
                              <p:par>
                                <p:cTn id="9" presetID="10" presetClass="exit" presetSubtype="0" fill="hold" nodeType="afterEffect">
                                  <p:stCondLst>
                                    <p:cond delay="0"/>
                                  </p:stCondLst>
                                  <p:childTnLst>
                                    <p:animEffect transition="out" filter="fade">
                                      <p:cBhvr>
                                        <p:cTn id="10" dur="4000"/>
                                        <p:tgtEl>
                                          <p:spTgt spid="304"/>
                                        </p:tgtEl>
                                      </p:cBhvr>
                                    </p:animEffect>
                                    <p:set>
                                      <p:cBhvr>
                                        <p:cTn id="11" dur="1" fill="hold">
                                          <p:stCondLst>
                                            <p:cond delay="4000"/>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
          <p:cNvSpPr txBox="1"/>
          <p:nvPr/>
        </p:nvSpPr>
        <p:spPr>
          <a:xfrm>
            <a:off x="429625" y="1050675"/>
            <a:ext cx="4471200" cy="5575871"/>
          </a:xfrm>
          <a:prstGeom prst="rect">
            <a:avLst/>
          </a:prstGeom>
          <a:noFill/>
          <a:ln>
            <a:noFill/>
          </a:ln>
        </p:spPr>
        <p:txBody>
          <a:bodyPr spcFirstLastPara="1" wrap="square" lIns="91433" tIns="91433" rIns="91433" bIns="91433" anchor="t" anchorCtr="0">
            <a:spAutoFit/>
          </a:bodyPr>
          <a:lstStyle/>
          <a:p>
            <a:pPr>
              <a:lnSpc>
                <a:spcPct val="140000"/>
              </a:lnSpc>
              <a:spcBef>
                <a:spcPts val="1467"/>
              </a:spcBef>
              <a:buClr>
                <a:srgbClr val="000000"/>
              </a:buClr>
              <a:buSzPts val="1800"/>
            </a:pPr>
            <a:r>
              <a:rPr lang="en" sz="2400" b="1">
                <a:solidFill>
                  <a:srgbClr val="464646"/>
                </a:solidFill>
                <a:highlight>
                  <a:srgbClr val="FFFFFF"/>
                </a:highlight>
                <a:latin typeface="Arial"/>
                <a:ea typeface="Arial"/>
                <a:cs typeface="Arial"/>
                <a:sym typeface="Arial"/>
              </a:rPr>
              <a:t>An infrastructure that you have to </a:t>
            </a:r>
            <a:r>
              <a:rPr lang="en" sz="2400" strike="sngStrike">
                <a:solidFill>
                  <a:srgbClr val="464646"/>
                </a:solidFill>
                <a:highlight>
                  <a:srgbClr val="FFFFFF"/>
                </a:highlight>
                <a:latin typeface="Arial"/>
                <a:ea typeface="Arial"/>
                <a:cs typeface="Arial"/>
                <a:sym typeface="Arial"/>
              </a:rPr>
              <a:t>build and maintain</a:t>
            </a:r>
            <a:r>
              <a:rPr lang="en" sz="2400" b="1">
                <a:solidFill>
                  <a:srgbClr val="464646"/>
                </a:solidFill>
                <a:highlight>
                  <a:srgbClr val="FFFFFF"/>
                </a:highlight>
                <a:latin typeface="Arial"/>
                <a:ea typeface="Arial"/>
                <a:cs typeface="Arial"/>
                <a:sym typeface="Arial"/>
              </a:rPr>
              <a:t> simply configure and let run</a:t>
            </a:r>
            <a:endParaRPr sz="2400" b="1">
              <a:solidFill>
                <a:srgbClr val="464646"/>
              </a:solidFill>
              <a:highlight>
                <a:srgbClr val="FFFFFF"/>
              </a:highlight>
              <a:latin typeface="Arial"/>
              <a:ea typeface="Arial"/>
              <a:cs typeface="Arial"/>
              <a:sym typeface="Arial"/>
            </a:endParaRPr>
          </a:p>
          <a:p>
            <a:pPr>
              <a:lnSpc>
                <a:spcPct val="170454"/>
              </a:lnSpc>
              <a:spcBef>
                <a:spcPts val="1467"/>
              </a:spcBef>
              <a:buClr>
                <a:srgbClr val="000000"/>
              </a:buClr>
              <a:buSzPts val="1100"/>
            </a:pPr>
            <a:r>
              <a:rPr lang="en" sz="1467">
                <a:solidFill>
                  <a:srgbClr val="464646"/>
                </a:solidFill>
                <a:highlight>
                  <a:srgbClr val="FFFFFF"/>
                </a:highlight>
                <a:latin typeface="Arial"/>
                <a:ea typeface="Arial"/>
                <a:cs typeface="Arial"/>
                <a:sym typeface="Arial"/>
              </a:rPr>
              <a:t>The Figshare platform is ready to run and constantly </a:t>
            </a:r>
            <a:r>
              <a:rPr lang="en" sz="1467" u="sng">
                <a:solidFill>
                  <a:srgbClr val="A60845"/>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maintained</a:t>
            </a:r>
            <a:r>
              <a:rPr lang="en" sz="1467">
                <a:solidFill>
                  <a:srgbClr val="464646"/>
                </a:solidFill>
                <a:highlight>
                  <a:srgbClr val="FFFFFF"/>
                </a:highlight>
                <a:latin typeface="Arial"/>
                <a:ea typeface="Arial"/>
                <a:cs typeface="Arial"/>
                <a:sym typeface="Arial"/>
              </a:rPr>
              <a:t>, enabling your researchers/authors to store and publish their data with ease. </a:t>
            </a:r>
            <a:r>
              <a:rPr lang="en" sz="1467" u="sng">
                <a:solidFill>
                  <a:srgbClr val="A60845"/>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Integrations</a:t>
            </a:r>
            <a:r>
              <a:rPr lang="en" sz="1467">
                <a:solidFill>
                  <a:srgbClr val="464646"/>
                </a:solidFill>
                <a:highlight>
                  <a:srgbClr val="FFFFFF"/>
                </a:highlight>
                <a:latin typeface="Arial"/>
                <a:ea typeface="Arial"/>
                <a:cs typeface="Arial"/>
                <a:sym typeface="Arial"/>
              </a:rPr>
              <a:t> are available, allowing to use institution IDs and Single Sign On (SSO).</a:t>
            </a:r>
            <a:endParaRPr sz="1467">
              <a:solidFill>
                <a:srgbClr val="464646"/>
              </a:solidFill>
              <a:highlight>
                <a:srgbClr val="FFFFFF"/>
              </a:highlight>
              <a:latin typeface="Arial"/>
              <a:ea typeface="Arial"/>
              <a:cs typeface="Arial"/>
              <a:sym typeface="Arial"/>
            </a:endParaRPr>
          </a:p>
          <a:p>
            <a:pPr>
              <a:lnSpc>
                <a:spcPct val="170454"/>
              </a:lnSpc>
              <a:spcBef>
                <a:spcPts val="1467"/>
              </a:spcBef>
              <a:spcAft>
                <a:spcPts val="1467"/>
              </a:spcAft>
              <a:buClr>
                <a:srgbClr val="000000"/>
              </a:buClr>
              <a:buSzPts val="1100"/>
            </a:pPr>
            <a:r>
              <a:rPr lang="en" sz="1467">
                <a:solidFill>
                  <a:srgbClr val="464646"/>
                </a:solidFill>
                <a:highlight>
                  <a:srgbClr val="FFFFFF"/>
                </a:highlight>
                <a:latin typeface="Arial"/>
                <a:ea typeface="Arial"/>
                <a:cs typeface="Arial"/>
                <a:sym typeface="Arial"/>
              </a:rPr>
              <a:t>The workflows are made for research data, and </a:t>
            </a:r>
            <a:r>
              <a:rPr lang="en" sz="1467" u="sng">
                <a:solidFill>
                  <a:srgbClr val="A60845"/>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customisations</a:t>
            </a:r>
            <a:r>
              <a:rPr lang="en" sz="1467">
                <a:solidFill>
                  <a:srgbClr val="464646"/>
                </a:solidFill>
                <a:highlight>
                  <a:srgbClr val="FFFFFF"/>
                </a:highlight>
                <a:latin typeface="Arial"/>
                <a:ea typeface="Arial"/>
                <a:cs typeface="Arial"/>
                <a:sym typeface="Arial"/>
              </a:rPr>
              <a:t> and extra services such as </a:t>
            </a:r>
            <a:r>
              <a:rPr lang="en" sz="1467" u="sng">
                <a:solidFill>
                  <a:srgbClr val="A60845"/>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curation</a:t>
            </a:r>
            <a:r>
              <a:rPr lang="en" sz="1467">
                <a:solidFill>
                  <a:srgbClr val="464646"/>
                </a:solidFill>
                <a:highlight>
                  <a:srgbClr val="FFFFFF"/>
                </a:highlight>
                <a:latin typeface="Arial"/>
                <a:ea typeface="Arial"/>
                <a:cs typeface="Arial"/>
                <a:sym typeface="Arial"/>
              </a:rPr>
              <a:t> can be added on.</a:t>
            </a:r>
            <a:endParaRPr sz="1467">
              <a:solidFill>
                <a:srgbClr val="464646"/>
              </a:solidFill>
              <a:highlight>
                <a:srgbClr val="FFFFFF"/>
              </a:highlight>
              <a:latin typeface="Arial"/>
              <a:ea typeface="Arial"/>
              <a:cs typeface="Arial"/>
              <a:sym typeface="Arial"/>
            </a:endParaRPr>
          </a:p>
        </p:txBody>
      </p:sp>
      <p:pic>
        <p:nvPicPr>
          <p:cNvPr id="312" name="Google Shape;312;p2"/>
          <p:cNvPicPr preferRelativeResize="0"/>
          <p:nvPr/>
        </p:nvPicPr>
        <p:blipFill rotWithShape="1">
          <a:blip r:embed="rId5">
            <a:alphaModFix/>
          </a:blip>
          <a:srcRect/>
          <a:stretch/>
        </p:blipFill>
        <p:spPr>
          <a:xfrm>
            <a:off x="5586900" y="152401"/>
            <a:ext cx="6067776" cy="65531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
          <p:cNvSpPr txBox="1">
            <a:spLocks noGrp="1"/>
          </p:cNvSpPr>
          <p:nvPr>
            <p:ph type="title"/>
          </p:nvPr>
        </p:nvSpPr>
        <p:spPr>
          <a:xfrm>
            <a:off x="433575" y="429475"/>
            <a:ext cx="7551200" cy="6030800"/>
          </a:xfrm>
          <a:prstGeom prst="rect">
            <a:avLst/>
          </a:prstGeom>
          <a:noFill/>
          <a:ln>
            <a:noFill/>
          </a:ln>
        </p:spPr>
        <p:txBody>
          <a:bodyPr spcFirstLastPara="1" wrap="square" lIns="91433" tIns="45700" rIns="91433" bIns="45700" anchor="t" anchorCtr="0">
            <a:noAutofit/>
          </a:bodyPr>
          <a:lstStyle/>
          <a:p>
            <a:pPr rtl="0">
              <a:lnSpc>
                <a:spcPct val="90000"/>
              </a:lnSpc>
              <a:buSzPts val="3300"/>
            </a:pPr>
            <a:r>
              <a:rPr lang="en" sz="3067" b="1">
                <a:solidFill>
                  <a:srgbClr val="50B9AE"/>
                </a:solidFill>
              </a:rPr>
              <a:t>Policy Compliant Infrastructure</a:t>
            </a:r>
            <a:endParaRPr sz="3067" b="1">
              <a:solidFill>
                <a:srgbClr val="50B9AE"/>
              </a:solidFill>
            </a:endParaRPr>
          </a:p>
          <a:p>
            <a:pPr rtl="0">
              <a:lnSpc>
                <a:spcPct val="90000"/>
              </a:lnSpc>
              <a:buSzPts val="3300"/>
            </a:pPr>
            <a:endParaRPr sz="2400">
              <a:solidFill>
                <a:srgbClr val="606060"/>
              </a:solidFill>
            </a:endParaRPr>
          </a:p>
          <a:p>
            <a:pPr rtl="0">
              <a:lnSpc>
                <a:spcPct val="90000"/>
              </a:lnSpc>
              <a:buSzPts val="3300"/>
            </a:pPr>
            <a:r>
              <a:rPr lang="en" sz="2400">
                <a:solidFill>
                  <a:srgbClr val="606060"/>
                </a:solidFill>
              </a:rPr>
              <a:t>ISO27001</a:t>
            </a:r>
            <a:endParaRPr sz="2400">
              <a:solidFill>
                <a:srgbClr val="606060"/>
              </a:solidFill>
            </a:endParaRPr>
          </a:p>
          <a:p>
            <a:pPr rtl="0">
              <a:buSzPts val="3300"/>
            </a:pPr>
            <a:r>
              <a:rPr lang="en" sz="1867">
                <a:solidFill>
                  <a:srgbClr val="606060"/>
                </a:solidFill>
                <a:latin typeface="Arial"/>
                <a:ea typeface="Arial"/>
                <a:cs typeface="Arial"/>
                <a:sym typeface="Arial"/>
              </a:rPr>
              <a:t>ISO 27001 is a specification for an information security management system (ISMS). An ISMS is a framework of policies and procedures that includes all legal, physical and technical controls involved in an organisation's information risk management processes.</a:t>
            </a:r>
            <a:endParaRPr sz="1867">
              <a:solidFill>
                <a:srgbClr val="606060"/>
              </a:solidFill>
              <a:latin typeface="Arial"/>
              <a:ea typeface="Arial"/>
              <a:cs typeface="Arial"/>
              <a:sym typeface="Arial"/>
            </a:endParaRPr>
          </a:p>
          <a:p>
            <a:pPr rtl="0">
              <a:buClr>
                <a:schemeClr val="dk1"/>
              </a:buClr>
              <a:buSzPts val="3300"/>
            </a:pPr>
            <a:endParaRPr sz="1867">
              <a:solidFill>
                <a:srgbClr val="606060"/>
              </a:solidFill>
              <a:latin typeface="Arial"/>
              <a:ea typeface="Arial"/>
              <a:cs typeface="Arial"/>
              <a:sym typeface="Arial"/>
            </a:endParaRPr>
          </a:p>
          <a:p>
            <a:pPr rtl="0">
              <a:lnSpc>
                <a:spcPct val="90000"/>
              </a:lnSpc>
              <a:buSzPts val="3300"/>
            </a:pPr>
            <a:r>
              <a:rPr lang="en" sz="2400">
                <a:solidFill>
                  <a:srgbClr val="606060"/>
                </a:solidFill>
              </a:rPr>
              <a:t>DataCite Node</a:t>
            </a:r>
            <a:endParaRPr sz="2400">
              <a:solidFill>
                <a:srgbClr val="606060"/>
              </a:solidFill>
            </a:endParaRPr>
          </a:p>
          <a:p>
            <a:pPr rtl="0">
              <a:lnSpc>
                <a:spcPct val="90000"/>
              </a:lnSpc>
              <a:buSzPts val="3300"/>
            </a:pPr>
            <a:r>
              <a:rPr lang="en" sz="2400">
                <a:solidFill>
                  <a:srgbClr val="606060"/>
                </a:solidFill>
              </a:rPr>
              <a:t>Region Specific Storage</a:t>
            </a:r>
            <a:endParaRPr sz="2400">
              <a:solidFill>
                <a:srgbClr val="606060"/>
              </a:solidFill>
            </a:endParaRPr>
          </a:p>
          <a:p>
            <a:pPr rtl="0">
              <a:lnSpc>
                <a:spcPct val="90000"/>
              </a:lnSpc>
              <a:buSzPts val="3300"/>
            </a:pPr>
            <a:r>
              <a:rPr lang="en" sz="2400">
                <a:solidFill>
                  <a:srgbClr val="606060"/>
                </a:solidFill>
              </a:rPr>
              <a:t>Single Sign on Integrations</a:t>
            </a:r>
            <a:endParaRPr sz="2400">
              <a:solidFill>
                <a:srgbClr val="606060"/>
              </a:solidFill>
            </a:endParaRPr>
          </a:p>
          <a:p>
            <a:pPr rtl="0">
              <a:lnSpc>
                <a:spcPct val="90000"/>
              </a:lnSpc>
              <a:buSzPts val="3300"/>
            </a:pPr>
            <a:r>
              <a:rPr lang="en" sz="2400">
                <a:solidFill>
                  <a:srgbClr val="606060"/>
                </a:solidFill>
              </a:rPr>
              <a:t>Customisable Terms and Conditions</a:t>
            </a:r>
            <a:endParaRPr sz="2400">
              <a:solidFill>
                <a:srgbClr val="606060"/>
              </a:solidFill>
            </a:endParaRPr>
          </a:p>
          <a:p>
            <a:pPr rtl="0">
              <a:lnSpc>
                <a:spcPct val="90000"/>
              </a:lnSpc>
              <a:buSzPts val="3300"/>
            </a:pPr>
            <a:r>
              <a:rPr lang="en" sz="2400">
                <a:solidFill>
                  <a:srgbClr val="606060"/>
                </a:solidFill>
              </a:rPr>
              <a:t>WCAG 2.1 AA, Section 508, and EN 301 549</a:t>
            </a:r>
            <a:endParaRPr sz="2400">
              <a:solidFill>
                <a:srgbClr val="606060"/>
              </a:solidFill>
            </a:endParaRPr>
          </a:p>
          <a:p>
            <a:pPr rtl="0">
              <a:lnSpc>
                <a:spcPct val="90000"/>
              </a:lnSpc>
              <a:buSzPts val="3300"/>
            </a:pPr>
            <a:endParaRPr sz="2400">
              <a:solidFill>
                <a:srgbClr val="606060"/>
              </a:solidFill>
            </a:endParaRPr>
          </a:p>
          <a:p>
            <a:pPr rtl="0">
              <a:lnSpc>
                <a:spcPct val="90000"/>
              </a:lnSpc>
              <a:buSzPts val="3300"/>
            </a:pPr>
            <a:r>
              <a:rPr lang="en" sz="2400">
                <a:solidFill>
                  <a:srgbClr val="606060"/>
                </a:solidFill>
              </a:rPr>
              <a:t>Google Scholar</a:t>
            </a:r>
            <a:endParaRPr sz="2400">
              <a:solidFill>
                <a:srgbClr val="606060"/>
              </a:solidFill>
            </a:endParaRPr>
          </a:p>
          <a:p>
            <a:pPr rtl="0">
              <a:lnSpc>
                <a:spcPct val="90000"/>
              </a:lnSpc>
              <a:buSzPts val="3300"/>
            </a:pPr>
            <a:r>
              <a:rPr lang="en" sz="2400">
                <a:solidFill>
                  <a:srgbClr val="606060"/>
                </a:solidFill>
              </a:rPr>
              <a:t>Google Dataset Search Alpha Partner</a:t>
            </a:r>
            <a:endParaRPr sz="2400">
              <a:solidFill>
                <a:srgbClr val="606060"/>
              </a:solidFill>
            </a:endParaRPr>
          </a:p>
          <a:p>
            <a:pPr rtl="0">
              <a:lnSpc>
                <a:spcPct val="90000"/>
              </a:lnSpc>
              <a:buSzPts val="3300"/>
            </a:pPr>
            <a:r>
              <a:rPr lang="en" sz="2400">
                <a:solidFill>
                  <a:srgbClr val="606060"/>
                </a:solidFill>
              </a:rPr>
              <a:t>ORCID Founding Member</a:t>
            </a:r>
            <a:endParaRPr sz="2400">
              <a:solidFill>
                <a:srgbClr val="606060"/>
              </a:solidFill>
            </a:endParaRPr>
          </a:p>
          <a:p>
            <a:pPr rtl="0">
              <a:lnSpc>
                <a:spcPct val="90000"/>
              </a:lnSpc>
              <a:buClr>
                <a:schemeClr val="dk1"/>
              </a:buClr>
              <a:buSzPts val="800"/>
            </a:pPr>
            <a:r>
              <a:rPr lang="en" sz="2400">
                <a:solidFill>
                  <a:srgbClr val="606060"/>
                </a:solidFill>
              </a:rPr>
              <a:t>Make Data Count</a:t>
            </a:r>
            <a:endParaRPr sz="2400">
              <a:solidFill>
                <a:srgbClr val="606060"/>
              </a:solidFill>
            </a:endParaRPr>
          </a:p>
        </p:txBody>
      </p:sp>
      <p:pic>
        <p:nvPicPr>
          <p:cNvPr id="318" name="Google Shape;318;p3"/>
          <p:cNvPicPr preferRelativeResize="0"/>
          <p:nvPr/>
        </p:nvPicPr>
        <p:blipFill rotWithShape="1">
          <a:blip r:embed="rId3">
            <a:alphaModFix/>
          </a:blip>
          <a:srcRect/>
          <a:stretch/>
        </p:blipFill>
        <p:spPr>
          <a:xfrm>
            <a:off x="8431701" y="429475"/>
            <a:ext cx="3425324" cy="593157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
          <p:cNvPicPr preferRelativeResize="0"/>
          <p:nvPr/>
        </p:nvPicPr>
        <p:blipFill rotWithShape="1">
          <a:blip r:embed="rId3">
            <a:alphaModFix/>
          </a:blip>
          <a:srcRect/>
          <a:stretch/>
        </p:blipFill>
        <p:spPr>
          <a:xfrm>
            <a:off x="0" y="0"/>
            <a:ext cx="12192000" cy="6858000"/>
          </a:xfrm>
          <a:prstGeom prst="rect">
            <a:avLst/>
          </a:prstGeom>
          <a:noFill/>
          <a:ln w="38100" cap="flat" cmpd="sng">
            <a:solidFill>
              <a:srgbClr val="FFE599"/>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
          <p:cNvPicPr preferRelativeResize="0"/>
          <p:nvPr/>
        </p:nvPicPr>
        <p:blipFill rotWithShape="1">
          <a:blip r:embed="rId3">
            <a:alphaModFix/>
          </a:blip>
          <a:srcRect/>
          <a:stretch/>
        </p:blipFill>
        <p:spPr>
          <a:xfrm>
            <a:off x="4637225" y="0"/>
            <a:ext cx="7554776" cy="5906851"/>
          </a:xfrm>
          <a:prstGeom prst="rect">
            <a:avLst/>
          </a:prstGeom>
          <a:noFill/>
          <a:ln>
            <a:noFill/>
          </a:ln>
        </p:spPr>
      </p:pic>
      <p:pic>
        <p:nvPicPr>
          <p:cNvPr id="329" name="Google Shape;329;p5"/>
          <p:cNvPicPr preferRelativeResize="0"/>
          <p:nvPr/>
        </p:nvPicPr>
        <p:blipFill rotWithShape="1">
          <a:blip r:embed="rId4">
            <a:alphaModFix/>
          </a:blip>
          <a:srcRect/>
          <a:stretch/>
        </p:blipFill>
        <p:spPr>
          <a:xfrm>
            <a:off x="-4127533" y="642333"/>
            <a:ext cx="8396033" cy="5708800"/>
          </a:xfrm>
          <a:prstGeom prst="rect">
            <a:avLst/>
          </a:prstGeom>
          <a:noFill/>
          <a:ln>
            <a:noFill/>
          </a:ln>
        </p:spPr>
      </p:pic>
      <p:sp>
        <p:nvSpPr>
          <p:cNvPr id="330" name="Google Shape;330;p5"/>
          <p:cNvSpPr txBox="1"/>
          <p:nvPr/>
        </p:nvSpPr>
        <p:spPr>
          <a:xfrm>
            <a:off x="4957875" y="5808301"/>
            <a:ext cx="7037600" cy="861953"/>
          </a:xfrm>
          <a:prstGeom prst="rect">
            <a:avLst/>
          </a:prstGeom>
          <a:noFill/>
          <a:ln>
            <a:noFill/>
          </a:ln>
        </p:spPr>
        <p:txBody>
          <a:bodyPr spcFirstLastPara="1" wrap="square" lIns="91433" tIns="91433" rIns="91433" bIns="91433" anchor="t" anchorCtr="0">
            <a:spAutoFit/>
          </a:bodyPr>
          <a:lstStyle/>
          <a:p>
            <a:pPr>
              <a:buClr>
                <a:srgbClr val="000000"/>
              </a:buClr>
              <a:buSzPts val="1100"/>
            </a:pPr>
            <a:r>
              <a:rPr lang="en" sz="1467">
                <a:solidFill>
                  <a:schemeClr val="dk2"/>
                </a:solidFill>
                <a:latin typeface="Arial"/>
                <a:ea typeface="Arial"/>
                <a:cs typeface="Arial"/>
                <a:sym typeface="Arial"/>
              </a:rPr>
              <a:t>The goal, Dr. Gray insisted, was not to have the biggest, fastest single computer, but rather “to have a world in which all of the science literature is online, all of the science data is online, and they interoperate with each other.” </a:t>
            </a:r>
            <a:endParaRPr sz="1067">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6"/>
          <p:cNvPicPr preferRelativeResize="0"/>
          <p:nvPr/>
        </p:nvPicPr>
        <p:blipFill rotWithShape="1">
          <a:blip r:embed="rId3">
            <a:alphaModFix/>
          </a:blip>
          <a:srcRect/>
          <a:stretch/>
        </p:blipFill>
        <p:spPr>
          <a:xfrm>
            <a:off x="2004725" y="1465226"/>
            <a:ext cx="8615648" cy="4230124"/>
          </a:xfrm>
          <a:prstGeom prst="rect">
            <a:avLst/>
          </a:prstGeom>
          <a:noFill/>
          <a:ln>
            <a:noFill/>
          </a:ln>
        </p:spPr>
      </p:pic>
      <p:sp>
        <p:nvSpPr>
          <p:cNvPr id="337" name="Google Shape;337;p6"/>
          <p:cNvSpPr txBox="1"/>
          <p:nvPr/>
        </p:nvSpPr>
        <p:spPr>
          <a:xfrm>
            <a:off x="609600" y="406401"/>
            <a:ext cx="8542400" cy="670913"/>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800"/>
            </a:pPr>
            <a:r>
              <a:rPr lang="en" sz="2400">
                <a:solidFill>
                  <a:srgbClr val="12919C"/>
                </a:solidFill>
                <a:latin typeface="Arial"/>
                <a:ea typeface="Arial"/>
                <a:cs typeface="Arial"/>
                <a:sym typeface="Arial"/>
              </a:rPr>
              <a:t>Assuming no research funding</a:t>
            </a:r>
            <a:endParaRPr sz="2800">
              <a:solidFill>
                <a:srgbClr val="12919C"/>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D9D9D9">
                <a:alpha val="21174"/>
              </a:srgbClr>
            </a:solidFill>
          </p:spPr>
          <p:txBody>
            <a:bodyPr wrap="square" lIns="0" tIns="0" rIns="0" bIns="0" rtlCol="0"/>
            <a:lstStyle/>
            <a:p>
              <a:endParaRPr/>
            </a:p>
          </p:txBody>
        </p:sp>
        <p:sp>
          <p:nvSpPr>
            <p:cNvPr id="5" name="object 5"/>
            <p:cNvSpPr/>
            <p:nvPr/>
          </p:nvSpPr>
          <p:spPr>
            <a:xfrm>
              <a:off x="0" y="998219"/>
              <a:ext cx="6017260" cy="5859780"/>
            </a:xfrm>
            <a:custGeom>
              <a:avLst/>
              <a:gdLst/>
              <a:ahLst/>
              <a:cxnLst/>
              <a:rect l="l" t="t" r="r" b="b"/>
              <a:pathLst>
                <a:path w="6017260" h="5859780">
                  <a:moveTo>
                    <a:pt x="2830068" y="0"/>
                  </a:moveTo>
                  <a:lnTo>
                    <a:pt x="2778821" y="401"/>
                  </a:lnTo>
                  <a:lnTo>
                    <a:pt x="2727772" y="1601"/>
                  </a:lnTo>
                  <a:lnTo>
                    <a:pt x="2676930" y="3594"/>
                  </a:lnTo>
                  <a:lnTo>
                    <a:pt x="2626298" y="6373"/>
                  </a:lnTo>
                  <a:lnTo>
                    <a:pt x="2575883" y="9933"/>
                  </a:lnTo>
                  <a:lnTo>
                    <a:pt x="2525691" y="14269"/>
                  </a:lnTo>
                  <a:lnTo>
                    <a:pt x="2475727" y="19373"/>
                  </a:lnTo>
                  <a:lnTo>
                    <a:pt x="2425998" y="25240"/>
                  </a:lnTo>
                  <a:lnTo>
                    <a:pt x="2376509" y="31864"/>
                  </a:lnTo>
                  <a:lnTo>
                    <a:pt x="2327267" y="39239"/>
                  </a:lnTo>
                  <a:lnTo>
                    <a:pt x="2278277" y="47360"/>
                  </a:lnTo>
                  <a:lnTo>
                    <a:pt x="2229545" y="56219"/>
                  </a:lnTo>
                  <a:lnTo>
                    <a:pt x="2181077" y="65812"/>
                  </a:lnTo>
                  <a:lnTo>
                    <a:pt x="2132878" y="76132"/>
                  </a:lnTo>
                  <a:lnTo>
                    <a:pt x="2084955" y="87174"/>
                  </a:lnTo>
                  <a:lnTo>
                    <a:pt x="2037314" y="98931"/>
                  </a:lnTo>
                  <a:lnTo>
                    <a:pt x="1989960" y="111397"/>
                  </a:lnTo>
                  <a:lnTo>
                    <a:pt x="1942900" y="124567"/>
                  </a:lnTo>
                  <a:lnTo>
                    <a:pt x="1896138" y="138434"/>
                  </a:lnTo>
                  <a:lnTo>
                    <a:pt x="1849682" y="152993"/>
                  </a:lnTo>
                  <a:lnTo>
                    <a:pt x="1803537" y="168237"/>
                  </a:lnTo>
                  <a:lnTo>
                    <a:pt x="1757708" y="184162"/>
                  </a:lnTo>
                  <a:lnTo>
                    <a:pt x="1712202" y="200760"/>
                  </a:lnTo>
                  <a:lnTo>
                    <a:pt x="1667024" y="218026"/>
                  </a:lnTo>
                  <a:lnTo>
                    <a:pt x="1622181" y="235953"/>
                  </a:lnTo>
                  <a:lnTo>
                    <a:pt x="1577679" y="254537"/>
                  </a:lnTo>
                  <a:lnTo>
                    <a:pt x="1533522" y="273770"/>
                  </a:lnTo>
                  <a:lnTo>
                    <a:pt x="1489717" y="293648"/>
                  </a:lnTo>
                  <a:lnTo>
                    <a:pt x="1446271" y="314163"/>
                  </a:lnTo>
                  <a:lnTo>
                    <a:pt x="1403188" y="335311"/>
                  </a:lnTo>
                  <a:lnTo>
                    <a:pt x="1360474" y="357085"/>
                  </a:lnTo>
                  <a:lnTo>
                    <a:pt x="1318137" y="379479"/>
                  </a:lnTo>
                  <a:lnTo>
                    <a:pt x="1276180" y="402487"/>
                  </a:lnTo>
                  <a:lnTo>
                    <a:pt x="1234611" y="426104"/>
                  </a:lnTo>
                  <a:lnTo>
                    <a:pt x="1193435" y="450323"/>
                  </a:lnTo>
                  <a:lnTo>
                    <a:pt x="1152658" y="475138"/>
                  </a:lnTo>
                  <a:lnTo>
                    <a:pt x="1112286" y="500544"/>
                  </a:lnTo>
                  <a:lnTo>
                    <a:pt x="1072325" y="526534"/>
                  </a:lnTo>
                  <a:lnTo>
                    <a:pt x="1032780" y="553103"/>
                  </a:lnTo>
                  <a:lnTo>
                    <a:pt x="993658" y="580245"/>
                  </a:lnTo>
                  <a:lnTo>
                    <a:pt x="954965" y="607953"/>
                  </a:lnTo>
                  <a:lnTo>
                    <a:pt x="916705" y="636222"/>
                  </a:lnTo>
                  <a:lnTo>
                    <a:pt x="878886" y="665046"/>
                  </a:lnTo>
                  <a:lnTo>
                    <a:pt x="841513" y="694418"/>
                  </a:lnTo>
                  <a:lnTo>
                    <a:pt x="804591" y="724334"/>
                  </a:lnTo>
                  <a:lnTo>
                    <a:pt x="768128" y="754786"/>
                  </a:lnTo>
                  <a:lnTo>
                    <a:pt x="732128" y="785769"/>
                  </a:lnTo>
                  <a:lnTo>
                    <a:pt x="696598" y="817277"/>
                  </a:lnTo>
                  <a:lnTo>
                    <a:pt x="661543" y="849305"/>
                  </a:lnTo>
                  <a:lnTo>
                    <a:pt x="626969" y="881845"/>
                  </a:lnTo>
                  <a:lnTo>
                    <a:pt x="592882" y="914893"/>
                  </a:lnTo>
                  <a:lnTo>
                    <a:pt x="559289" y="948442"/>
                  </a:lnTo>
                  <a:lnTo>
                    <a:pt x="526194" y="982486"/>
                  </a:lnTo>
                  <a:lnTo>
                    <a:pt x="493604" y="1017019"/>
                  </a:lnTo>
                  <a:lnTo>
                    <a:pt x="461525" y="1052036"/>
                  </a:lnTo>
                  <a:lnTo>
                    <a:pt x="429962" y="1087531"/>
                  </a:lnTo>
                  <a:lnTo>
                    <a:pt x="398922" y="1123496"/>
                  </a:lnTo>
                  <a:lnTo>
                    <a:pt x="368410" y="1159928"/>
                  </a:lnTo>
                  <a:lnTo>
                    <a:pt x="338432" y="1196819"/>
                  </a:lnTo>
                  <a:lnTo>
                    <a:pt x="308994" y="1234163"/>
                  </a:lnTo>
                  <a:lnTo>
                    <a:pt x="280102" y="1271955"/>
                  </a:lnTo>
                  <a:lnTo>
                    <a:pt x="251762" y="1310189"/>
                  </a:lnTo>
                  <a:lnTo>
                    <a:pt x="223979" y="1348859"/>
                  </a:lnTo>
                  <a:lnTo>
                    <a:pt x="196760" y="1387959"/>
                  </a:lnTo>
                  <a:lnTo>
                    <a:pt x="170111" y="1427482"/>
                  </a:lnTo>
                  <a:lnTo>
                    <a:pt x="144036" y="1467423"/>
                  </a:lnTo>
                  <a:lnTo>
                    <a:pt x="118543" y="1507777"/>
                  </a:lnTo>
                  <a:lnTo>
                    <a:pt x="93637" y="1548536"/>
                  </a:lnTo>
                  <a:lnTo>
                    <a:pt x="69323" y="1589696"/>
                  </a:lnTo>
                  <a:lnTo>
                    <a:pt x="45609" y="1631250"/>
                  </a:lnTo>
                  <a:lnTo>
                    <a:pt x="22499" y="1673191"/>
                  </a:lnTo>
                  <a:lnTo>
                    <a:pt x="0" y="1715515"/>
                  </a:lnTo>
                  <a:lnTo>
                    <a:pt x="0" y="4654410"/>
                  </a:lnTo>
                  <a:lnTo>
                    <a:pt x="23711" y="4698932"/>
                  </a:lnTo>
                  <a:lnTo>
                    <a:pt x="48064" y="4743025"/>
                  </a:lnTo>
                  <a:lnTo>
                    <a:pt x="73055" y="4786682"/>
                  </a:lnTo>
                  <a:lnTo>
                    <a:pt x="98679" y="4829895"/>
                  </a:lnTo>
                  <a:lnTo>
                    <a:pt x="124932" y="4872658"/>
                  </a:lnTo>
                  <a:lnTo>
                    <a:pt x="151809" y="4914964"/>
                  </a:lnTo>
                  <a:lnTo>
                    <a:pt x="179305" y="4956807"/>
                  </a:lnTo>
                  <a:lnTo>
                    <a:pt x="207416" y="4998179"/>
                  </a:lnTo>
                  <a:lnTo>
                    <a:pt x="236137" y="5039074"/>
                  </a:lnTo>
                  <a:lnTo>
                    <a:pt x="265465" y="5079486"/>
                  </a:lnTo>
                  <a:lnTo>
                    <a:pt x="295393" y="5119406"/>
                  </a:lnTo>
                  <a:lnTo>
                    <a:pt x="325919" y="5158829"/>
                  </a:lnTo>
                  <a:lnTo>
                    <a:pt x="357037" y="5197748"/>
                  </a:lnTo>
                  <a:lnTo>
                    <a:pt x="388743" y="5236155"/>
                  </a:lnTo>
                  <a:lnTo>
                    <a:pt x="421032" y="5274045"/>
                  </a:lnTo>
                  <a:lnTo>
                    <a:pt x="453900" y="5311410"/>
                  </a:lnTo>
                  <a:lnTo>
                    <a:pt x="487342" y="5348244"/>
                  </a:lnTo>
                  <a:lnTo>
                    <a:pt x="521353" y="5384540"/>
                  </a:lnTo>
                  <a:lnTo>
                    <a:pt x="555931" y="5420290"/>
                  </a:lnTo>
                  <a:lnTo>
                    <a:pt x="591068" y="5455489"/>
                  </a:lnTo>
                  <a:lnTo>
                    <a:pt x="626762" y="5490129"/>
                  </a:lnTo>
                  <a:lnTo>
                    <a:pt x="663008" y="5524204"/>
                  </a:lnTo>
                  <a:lnTo>
                    <a:pt x="699800" y="5557707"/>
                  </a:lnTo>
                  <a:lnTo>
                    <a:pt x="737135" y="5590631"/>
                  </a:lnTo>
                  <a:lnTo>
                    <a:pt x="775009" y="5622970"/>
                  </a:lnTo>
                  <a:lnTo>
                    <a:pt x="813416" y="5654715"/>
                  </a:lnTo>
                  <a:lnTo>
                    <a:pt x="852351" y="5685862"/>
                  </a:lnTo>
                  <a:lnTo>
                    <a:pt x="891812" y="5716403"/>
                  </a:lnTo>
                  <a:lnTo>
                    <a:pt x="931792" y="5746331"/>
                  </a:lnTo>
                  <a:lnTo>
                    <a:pt x="972288" y="5775639"/>
                  </a:lnTo>
                  <a:lnTo>
                    <a:pt x="1013295" y="5804321"/>
                  </a:lnTo>
                  <a:lnTo>
                    <a:pt x="1054808" y="5832370"/>
                  </a:lnTo>
                  <a:lnTo>
                    <a:pt x="1096823" y="5859779"/>
                  </a:lnTo>
                  <a:lnTo>
                    <a:pt x="4558792" y="5859779"/>
                  </a:lnTo>
                  <a:lnTo>
                    <a:pt x="4598998" y="5833232"/>
                  </a:lnTo>
                  <a:lnTo>
                    <a:pt x="4638781" y="5806101"/>
                  </a:lnTo>
                  <a:lnTo>
                    <a:pt x="4678135" y="5778393"/>
                  </a:lnTo>
                  <a:lnTo>
                    <a:pt x="4717053" y="5750113"/>
                  </a:lnTo>
                  <a:lnTo>
                    <a:pt x="4755529" y="5721268"/>
                  </a:lnTo>
                  <a:lnTo>
                    <a:pt x="4793557" y="5691863"/>
                  </a:lnTo>
                  <a:lnTo>
                    <a:pt x="4831131" y="5661906"/>
                  </a:lnTo>
                  <a:lnTo>
                    <a:pt x="4868244" y="5631401"/>
                  </a:lnTo>
                  <a:lnTo>
                    <a:pt x="4904890" y="5600356"/>
                  </a:lnTo>
                  <a:lnTo>
                    <a:pt x="4941062" y="5568776"/>
                  </a:lnTo>
                  <a:lnTo>
                    <a:pt x="4976754" y="5536667"/>
                  </a:lnTo>
                  <a:lnTo>
                    <a:pt x="5011961" y="5504035"/>
                  </a:lnTo>
                  <a:lnTo>
                    <a:pt x="5046675" y="5470888"/>
                  </a:lnTo>
                  <a:lnTo>
                    <a:pt x="5080891" y="5437229"/>
                  </a:lnTo>
                  <a:lnTo>
                    <a:pt x="5114601" y="5403067"/>
                  </a:lnTo>
                  <a:lnTo>
                    <a:pt x="5147800" y="5368407"/>
                  </a:lnTo>
                  <a:lnTo>
                    <a:pt x="5180482" y="5333254"/>
                  </a:lnTo>
                  <a:lnTo>
                    <a:pt x="5212639" y="5297616"/>
                  </a:lnTo>
                  <a:lnTo>
                    <a:pt x="5244267" y="5261498"/>
                  </a:lnTo>
                  <a:lnTo>
                    <a:pt x="5275357" y="5224906"/>
                  </a:lnTo>
                  <a:lnTo>
                    <a:pt x="5305905" y="5187847"/>
                  </a:lnTo>
                  <a:lnTo>
                    <a:pt x="5335904" y="5150326"/>
                  </a:lnTo>
                  <a:lnTo>
                    <a:pt x="5365347" y="5112350"/>
                  </a:lnTo>
                  <a:lnTo>
                    <a:pt x="5394229" y="5073925"/>
                  </a:lnTo>
                  <a:lnTo>
                    <a:pt x="5422542" y="5035057"/>
                  </a:lnTo>
                  <a:lnTo>
                    <a:pt x="5450281" y="4995752"/>
                  </a:lnTo>
                  <a:lnTo>
                    <a:pt x="5477439" y="4956016"/>
                  </a:lnTo>
                  <a:lnTo>
                    <a:pt x="5504010" y="4915855"/>
                  </a:lnTo>
                  <a:lnTo>
                    <a:pt x="5529988" y="4875276"/>
                  </a:lnTo>
                  <a:lnTo>
                    <a:pt x="5555366" y="4834284"/>
                  </a:lnTo>
                  <a:lnTo>
                    <a:pt x="5580138" y="4792886"/>
                  </a:lnTo>
                  <a:lnTo>
                    <a:pt x="5604298" y="4751087"/>
                  </a:lnTo>
                  <a:lnTo>
                    <a:pt x="5627839" y="4708895"/>
                  </a:lnTo>
                  <a:lnTo>
                    <a:pt x="5650755" y="4666314"/>
                  </a:lnTo>
                  <a:lnTo>
                    <a:pt x="5673040" y="4623351"/>
                  </a:lnTo>
                  <a:lnTo>
                    <a:pt x="5694688" y="4580013"/>
                  </a:lnTo>
                  <a:lnTo>
                    <a:pt x="5715691" y="4536304"/>
                  </a:lnTo>
                  <a:lnTo>
                    <a:pt x="5736045" y="4492233"/>
                  </a:lnTo>
                  <a:lnTo>
                    <a:pt x="5755741" y="4447803"/>
                  </a:lnTo>
                  <a:lnTo>
                    <a:pt x="5774776" y="4403023"/>
                  </a:lnTo>
                  <a:lnTo>
                    <a:pt x="5793141" y="4357897"/>
                  </a:lnTo>
                  <a:lnTo>
                    <a:pt x="5810830" y="4312431"/>
                  </a:lnTo>
                  <a:lnTo>
                    <a:pt x="5827838" y="4266633"/>
                  </a:lnTo>
                  <a:lnTo>
                    <a:pt x="5844158" y="4220508"/>
                  </a:lnTo>
                  <a:lnTo>
                    <a:pt x="5859783" y="4174062"/>
                  </a:lnTo>
                  <a:lnTo>
                    <a:pt x="5874708" y="4127302"/>
                  </a:lnTo>
                  <a:lnTo>
                    <a:pt x="5888925" y="4080233"/>
                  </a:lnTo>
                  <a:lnTo>
                    <a:pt x="5902430" y="4032861"/>
                  </a:lnTo>
                  <a:lnTo>
                    <a:pt x="5915214" y="3985193"/>
                  </a:lnTo>
                  <a:lnTo>
                    <a:pt x="5927273" y="3937235"/>
                  </a:lnTo>
                  <a:lnTo>
                    <a:pt x="5938600" y="3888993"/>
                  </a:lnTo>
                  <a:lnTo>
                    <a:pt x="5949188" y="3840473"/>
                  </a:lnTo>
                  <a:lnTo>
                    <a:pt x="5959031" y="3791680"/>
                  </a:lnTo>
                  <a:lnTo>
                    <a:pt x="5968123" y="3742622"/>
                  </a:lnTo>
                  <a:lnTo>
                    <a:pt x="5976458" y="3693305"/>
                  </a:lnTo>
                  <a:lnTo>
                    <a:pt x="5984028" y="3643734"/>
                  </a:lnTo>
                  <a:lnTo>
                    <a:pt x="5990829" y="3593915"/>
                  </a:lnTo>
                  <a:lnTo>
                    <a:pt x="5996853" y="3543855"/>
                  </a:lnTo>
                  <a:lnTo>
                    <a:pt x="6002094" y="3493560"/>
                  </a:lnTo>
                  <a:lnTo>
                    <a:pt x="6006547" y="3443035"/>
                  </a:lnTo>
                  <a:lnTo>
                    <a:pt x="6010204" y="3392288"/>
                  </a:lnTo>
                  <a:lnTo>
                    <a:pt x="6013059" y="3341324"/>
                  </a:lnTo>
                  <a:lnTo>
                    <a:pt x="6015106" y="3290149"/>
                  </a:lnTo>
                  <a:lnTo>
                    <a:pt x="6016339" y="3238770"/>
                  </a:lnTo>
                  <a:lnTo>
                    <a:pt x="6016752" y="3187191"/>
                  </a:lnTo>
                  <a:lnTo>
                    <a:pt x="6016391" y="3138820"/>
                  </a:lnTo>
                  <a:lnTo>
                    <a:pt x="6015314" y="3090622"/>
                  </a:lnTo>
                  <a:lnTo>
                    <a:pt x="6013523" y="3042603"/>
                  </a:lnTo>
                  <a:lnTo>
                    <a:pt x="6011026" y="2994767"/>
                  </a:lnTo>
                  <a:lnTo>
                    <a:pt x="6007827" y="2947121"/>
                  </a:lnTo>
                  <a:lnTo>
                    <a:pt x="6003930" y="2899668"/>
                  </a:lnTo>
                  <a:lnTo>
                    <a:pt x="5999342" y="2852415"/>
                  </a:lnTo>
                  <a:lnTo>
                    <a:pt x="5994067" y="2805366"/>
                  </a:lnTo>
                  <a:lnTo>
                    <a:pt x="5988111" y="2758526"/>
                  </a:lnTo>
                  <a:lnTo>
                    <a:pt x="5981478" y="2711900"/>
                  </a:lnTo>
                  <a:lnTo>
                    <a:pt x="5974174" y="2665493"/>
                  </a:lnTo>
                  <a:lnTo>
                    <a:pt x="5966203" y="2619311"/>
                  </a:lnTo>
                  <a:lnTo>
                    <a:pt x="5957572" y="2573359"/>
                  </a:lnTo>
                  <a:lnTo>
                    <a:pt x="5948284" y="2527640"/>
                  </a:lnTo>
                  <a:lnTo>
                    <a:pt x="5938346" y="2482162"/>
                  </a:lnTo>
                  <a:lnTo>
                    <a:pt x="5927762" y="2436927"/>
                  </a:lnTo>
                  <a:lnTo>
                    <a:pt x="5916537" y="2391943"/>
                  </a:lnTo>
                  <a:lnTo>
                    <a:pt x="5904677" y="2347213"/>
                  </a:lnTo>
                  <a:lnTo>
                    <a:pt x="5892187" y="2302743"/>
                  </a:lnTo>
                  <a:lnTo>
                    <a:pt x="5879071" y="2258538"/>
                  </a:lnTo>
                  <a:lnTo>
                    <a:pt x="5865335" y="2214603"/>
                  </a:lnTo>
                  <a:lnTo>
                    <a:pt x="5850984" y="2170943"/>
                  </a:lnTo>
                  <a:lnTo>
                    <a:pt x="5836024" y="2127563"/>
                  </a:lnTo>
                  <a:lnTo>
                    <a:pt x="5820458" y="2084468"/>
                  </a:lnTo>
                  <a:lnTo>
                    <a:pt x="5804293" y="2041663"/>
                  </a:lnTo>
                  <a:lnTo>
                    <a:pt x="5787534" y="1999153"/>
                  </a:lnTo>
                  <a:lnTo>
                    <a:pt x="5770185" y="1956944"/>
                  </a:lnTo>
                  <a:lnTo>
                    <a:pt x="5752252" y="1915040"/>
                  </a:lnTo>
                  <a:lnTo>
                    <a:pt x="5733740" y="1873446"/>
                  </a:lnTo>
                  <a:lnTo>
                    <a:pt x="5714653" y="1832168"/>
                  </a:lnTo>
                  <a:lnTo>
                    <a:pt x="5694998" y="1791211"/>
                  </a:lnTo>
                  <a:lnTo>
                    <a:pt x="5674780" y="1750579"/>
                  </a:lnTo>
                  <a:lnTo>
                    <a:pt x="5654002" y="1710278"/>
                  </a:lnTo>
                  <a:lnTo>
                    <a:pt x="5632671" y="1670312"/>
                  </a:lnTo>
                  <a:lnTo>
                    <a:pt x="5610792" y="1630687"/>
                  </a:lnTo>
                  <a:lnTo>
                    <a:pt x="5588369" y="1591408"/>
                  </a:lnTo>
                  <a:lnTo>
                    <a:pt x="5565408" y="1552480"/>
                  </a:lnTo>
                  <a:lnTo>
                    <a:pt x="5541914" y="1513908"/>
                  </a:lnTo>
                  <a:lnTo>
                    <a:pt x="5517893" y="1475697"/>
                  </a:lnTo>
                  <a:lnTo>
                    <a:pt x="5493348" y="1437852"/>
                  </a:lnTo>
                  <a:lnTo>
                    <a:pt x="5468286" y="1400379"/>
                  </a:lnTo>
                  <a:lnTo>
                    <a:pt x="5442712" y="1363281"/>
                  </a:lnTo>
                  <a:lnTo>
                    <a:pt x="5416630" y="1326565"/>
                  </a:lnTo>
                  <a:lnTo>
                    <a:pt x="5390045" y="1290235"/>
                  </a:lnTo>
                  <a:lnTo>
                    <a:pt x="5362964" y="1254297"/>
                  </a:lnTo>
                  <a:lnTo>
                    <a:pt x="5335390" y="1218755"/>
                  </a:lnTo>
                  <a:lnTo>
                    <a:pt x="5307330" y="1183614"/>
                  </a:lnTo>
                  <a:lnTo>
                    <a:pt x="5278788" y="1148880"/>
                  </a:lnTo>
                  <a:lnTo>
                    <a:pt x="5249769" y="1114558"/>
                  </a:lnTo>
                  <a:lnTo>
                    <a:pt x="5220278" y="1080652"/>
                  </a:lnTo>
                  <a:lnTo>
                    <a:pt x="5190321" y="1047169"/>
                  </a:lnTo>
                  <a:lnTo>
                    <a:pt x="5159903" y="1014112"/>
                  </a:lnTo>
                  <a:lnTo>
                    <a:pt x="5129029" y="981487"/>
                  </a:lnTo>
                  <a:lnTo>
                    <a:pt x="5097703" y="949299"/>
                  </a:lnTo>
                  <a:lnTo>
                    <a:pt x="5065932" y="917553"/>
                  </a:lnTo>
                  <a:lnTo>
                    <a:pt x="5033720" y="886254"/>
                  </a:lnTo>
                  <a:lnTo>
                    <a:pt x="5001072" y="855407"/>
                  </a:lnTo>
                  <a:lnTo>
                    <a:pt x="4967994" y="825017"/>
                  </a:lnTo>
                  <a:lnTo>
                    <a:pt x="4934490" y="795090"/>
                  </a:lnTo>
                  <a:lnTo>
                    <a:pt x="4900566" y="765630"/>
                  </a:lnTo>
                  <a:lnTo>
                    <a:pt x="4866226" y="736643"/>
                  </a:lnTo>
                  <a:lnTo>
                    <a:pt x="4831477" y="708133"/>
                  </a:lnTo>
                  <a:lnTo>
                    <a:pt x="4796322" y="680105"/>
                  </a:lnTo>
                  <a:lnTo>
                    <a:pt x="4760768" y="652565"/>
                  </a:lnTo>
                  <a:lnTo>
                    <a:pt x="4724819" y="625518"/>
                  </a:lnTo>
                  <a:lnTo>
                    <a:pt x="4688481" y="598968"/>
                  </a:lnTo>
                  <a:lnTo>
                    <a:pt x="4651758" y="572921"/>
                  </a:lnTo>
                  <a:lnTo>
                    <a:pt x="4614655" y="547382"/>
                  </a:lnTo>
                  <a:lnTo>
                    <a:pt x="4577179" y="522356"/>
                  </a:lnTo>
                  <a:lnTo>
                    <a:pt x="4539333" y="497848"/>
                  </a:lnTo>
                  <a:lnTo>
                    <a:pt x="4501124" y="473863"/>
                  </a:lnTo>
                  <a:lnTo>
                    <a:pt x="4462555" y="450406"/>
                  </a:lnTo>
                  <a:lnTo>
                    <a:pt x="4423633" y="427482"/>
                  </a:lnTo>
                  <a:lnTo>
                    <a:pt x="4384362" y="405096"/>
                  </a:lnTo>
                  <a:lnTo>
                    <a:pt x="4344748" y="383254"/>
                  </a:lnTo>
                  <a:lnTo>
                    <a:pt x="4304795" y="361960"/>
                  </a:lnTo>
                  <a:lnTo>
                    <a:pt x="4264510" y="341219"/>
                  </a:lnTo>
                  <a:lnTo>
                    <a:pt x="4223896" y="321037"/>
                  </a:lnTo>
                  <a:lnTo>
                    <a:pt x="4182959" y="301418"/>
                  </a:lnTo>
                  <a:lnTo>
                    <a:pt x="4141704" y="282368"/>
                  </a:lnTo>
                  <a:lnTo>
                    <a:pt x="4100136" y="263892"/>
                  </a:lnTo>
                  <a:lnTo>
                    <a:pt x="4058261" y="245994"/>
                  </a:lnTo>
                  <a:lnTo>
                    <a:pt x="4016083" y="228680"/>
                  </a:lnTo>
                  <a:lnTo>
                    <a:pt x="3973608" y="211955"/>
                  </a:lnTo>
                  <a:lnTo>
                    <a:pt x="3930841" y="195823"/>
                  </a:lnTo>
                  <a:lnTo>
                    <a:pt x="3887787" y="180291"/>
                  </a:lnTo>
                  <a:lnTo>
                    <a:pt x="3844450" y="165363"/>
                  </a:lnTo>
                  <a:lnTo>
                    <a:pt x="3800837" y="151043"/>
                  </a:lnTo>
                  <a:lnTo>
                    <a:pt x="3756952" y="137338"/>
                  </a:lnTo>
                  <a:lnTo>
                    <a:pt x="3712800" y="124252"/>
                  </a:lnTo>
                  <a:lnTo>
                    <a:pt x="3668387" y="111790"/>
                  </a:lnTo>
                  <a:lnTo>
                    <a:pt x="3623717" y="99958"/>
                  </a:lnTo>
                  <a:lnTo>
                    <a:pt x="3578796" y="88760"/>
                  </a:lnTo>
                  <a:lnTo>
                    <a:pt x="3533629" y="78202"/>
                  </a:lnTo>
                  <a:lnTo>
                    <a:pt x="3488221" y="68288"/>
                  </a:lnTo>
                  <a:lnTo>
                    <a:pt x="3442577" y="59023"/>
                  </a:lnTo>
                  <a:lnTo>
                    <a:pt x="3396702" y="50413"/>
                  </a:lnTo>
                  <a:lnTo>
                    <a:pt x="3350601" y="42463"/>
                  </a:lnTo>
                  <a:lnTo>
                    <a:pt x="3304280" y="35178"/>
                  </a:lnTo>
                  <a:lnTo>
                    <a:pt x="3257744" y="28562"/>
                  </a:lnTo>
                  <a:lnTo>
                    <a:pt x="3210997" y="22622"/>
                  </a:lnTo>
                  <a:lnTo>
                    <a:pt x="3164045" y="17361"/>
                  </a:lnTo>
                  <a:lnTo>
                    <a:pt x="3116894" y="12785"/>
                  </a:lnTo>
                  <a:lnTo>
                    <a:pt x="3069547" y="8900"/>
                  </a:lnTo>
                  <a:lnTo>
                    <a:pt x="3022010" y="5709"/>
                  </a:lnTo>
                  <a:lnTo>
                    <a:pt x="2974289" y="3219"/>
                  </a:lnTo>
                  <a:lnTo>
                    <a:pt x="2926388" y="1434"/>
                  </a:lnTo>
                  <a:lnTo>
                    <a:pt x="2878313" y="359"/>
                  </a:lnTo>
                  <a:lnTo>
                    <a:pt x="2830068" y="0"/>
                  </a:lnTo>
                  <a:close/>
                </a:path>
              </a:pathLst>
            </a:custGeom>
            <a:solidFill>
              <a:srgbClr val="FFFFFF">
                <a:alpha val="74900"/>
              </a:srgbClr>
            </a:solidFill>
          </p:spPr>
          <p:txBody>
            <a:bodyPr wrap="square" lIns="0" tIns="0" rIns="0" bIns="0" rtlCol="0"/>
            <a:lstStyle/>
            <a:p>
              <a:endParaRPr/>
            </a:p>
          </p:txBody>
        </p:sp>
      </p:grpSp>
      <p:sp>
        <p:nvSpPr>
          <p:cNvPr id="6" name="object 6"/>
          <p:cNvSpPr txBox="1">
            <a:spLocks noGrp="1"/>
          </p:cNvSpPr>
          <p:nvPr>
            <p:ph type="title"/>
          </p:nvPr>
        </p:nvSpPr>
        <p:spPr>
          <a:xfrm>
            <a:off x="937666" y="2012645"/>
            <a:ext cx="3746500" cy="1092835"/>
          </a:xfrm>
          <a:prstGeom prst="rect">
            <a:avLst/>
          </a:prstGeom>
        </p:spPr>
        <p:txBody>
          <a:bodyPr vert="horz" wrap="square" lIns="0" tIns="50165" rIns="0" bIns="0" rtlCol="0">
            <a:spAutoFit/>
          </a:bodyPr>
          <a:lstStyle/>
          <a:p>
            <a:pPr marL="12700" marR="5080" indent="2540" algn="ctr">
              <a:lnSpc>
                <a:spcPct val="90000"/>
              </a:lnSpc>
              <a:spcBef>
                <a:spcPts val="395"/>
              </a:spcBef>
            </a:pPr>
            <a:r>
              <a:rPr sz="2500" spc="-5" dirty="0">
                <a:solidFill>
                  <a:srgbClr val="000000"/>
                </a:solidFill>
              </a:rPr>
              <a:t>Implementing </a:t>
            </a:r>
            <a:r>
              <a:rPr sz="2500" dirty="0">
                <a:solidFill>
                  <a:srgbClr val="000000"/>
                </a:solidFill>
              </a:rPr>
              <a:t>SMU </a:t>
            </a:r>
            <a:r>
              <a:rPr sz="2500" spc="5" dirty="0">
                <a:solidFill>
                  <a:srgbClr val="000000"/>
                </a:solidFill>
              </a:rPr>
              <a:t> </a:t>
            </a:r>
            <a:r>
              <a:rPr sz="2500" spc="-5" dirty="0">
                <a:solidFill>
                  <a:srgbClr val="000000"/>
                </a:solidFill>
              </a:rPr>
              <a:t>Research Data Repository </a:t>
            </a:r>
            <a:r>
              <a:rPr sz="2500" spc="-685" dirty="0">
                <a:solidFill>
                  <a:srgbClr val="000000"/>
                </a:solidFill>
              </a:rPr>
              <a:t> </a:t>
            </a:r>
            <a:r>
              <a:rPr sz="2500" spc="-5" dirty="0">
                <a:solidFill>
                  <a:srgbClr val="000000"/>
                </a:solidFill>
              </a:rPr>
              <a:t>(SMU</a:t>
            </a:r>
            <a:r>
              <a:rPr sz="2500" spc="10" dirty="0">
                <a:solidFill>
                  <a:srgbClr val="000000"/>
                </a:solidFill>
              </a:rPr>
              <a:t> </a:t>
            </a:r>
            <a:r>
              <a:rPr sz="2500" spc="-5" dirty="0">
                <a:solidFill>
                  <a:srgbClr val="000000"/>
                </a:solidFill>
              </a:rPr>
              <a:t>RDR)</a:t>
            </a:r>
            <a:endParaRPr sz="2500"/>
          </a:p>
        </p:txBody>
      </p:sp>
      <p:sp>
        <p:nvSpPr>
          <p:cNvPr id="7" name="object 7"/>
          <p:cNvSpPr/>
          <p:nvPr/>
        </p:nvSpPr>
        <p:spPr>
          <a:xfrm>
            <a:off x="2288285" y="3338321"/>
            <a:ext cx="935990" cy="0"/>
          </a:xfrm>
          <a:custGeom>
            <a:avLst/>
            <a:gdLst/>
            <a:ahLst/>
            <a:cxnLst/>
            <a:rect l="l" t="t" r="r" b="b"/>
            <a:pathLst>
              <a:path w="935989">
                <a:moveTo>
                  <a:pt x="0" y="0"/>
                </a:moveTo>
                <a:lnTo>
                  <a:pt x="935482" y="0"/>
                </a:lnTo>
              </a:path>
            </a:pathLst>
          </a:custGeom>
          <a:ln w="25400">
            <a:solidFill>
              <a:srgbClr val="252525"/>
            </a:solidFill>
          </a:ln>
        </p:spPr>
        <p:txBody>
          <a:bodyPr wrap="square" lIns="0" tIns="0" rIns="0" bIns="0" rtlCol="0"/>
          <a:lstStyle/>
          <a:p>
            <a:endParaRPr/>
          </a:p>
        </p:txBody>
      </p:sp>
      <p:sp>
        <p:nvSpPr>
          <p:cNvPr id="8" name="object 8"/>
          <p:cNvSpPr txBox="1"/>
          <p:nvPr/>
        </p:nvSpPr>
        <p:spPr>
          <a:xfrm>
            <a:off x="604215" y="3750640"/>
            <a:ext cx="4287520" cy="1916430"/>
          </a:xfrm>
          <a:prstGeom prst="rect">
            <a:avLst/>
          </a:prstGeom>
        </p:spPr>
        <p:txBody>
          <a:bodyPr vert="horz" wrap="square" lIns="0" tIns="12700" rIns="0" bIns="0" rtlCol="0">
            <a:spAutoFit/>
          </a:bodyPr>
          <a:lstStyle/>
          <a:p>
            <a:pPr marL="241300" indent="-229235">
              <a:lnSpc>
                <a:spcPts val="2055"/>
              </a:lnSpc>
              <a:spcBef>
                <a:spcPts val="100"/>
              </a:spcBef>
              <a:buChar char="•"/>
              <a:tabLst>
                <a:tab pos="241300" algn="l"/>
                <a:tab pos="241935" algn="l"/>
              </a:tabLst>
            </a:pPr>
            <a:r>
              <a:rPr sz="1800" spc="-10" dirty="0">
                <a:latin typeface="Arial MT"/>
                <a:cs typeface="Arial MT"/>
              </a:rPr>
              <a:t>Worked</a:t>
            </a:r>
            <a:r>
              <a:rPr sz="1800" dirty="0">
                <a:latin typeface="Arial MT"/>
                <a:cs typeface="Arial MT"/>
              </a:rPr>
              <a:t> </a:t>
            </a:r>
            <a:r>
              <a:rPr sz="1800" spc="-5" dirty="0">
                <a:latin typeface="Arial MT"/>
                <a:cs typeface="Arial MT"/>
              </a:rPr>
              <a:t>together </a:t>
            </a:r>
            <a:r>
              <a:rPr sz="1800" spc="-10" dirty="0">
                <a:latin typeface="Arial MT"/>
                <a:cs typeface="Arial MT"/>
              </a:rPr>
              <a:t>with</a:t>
            </a:r>
            <a:r>
              <a:rPr sz="1800" spc="35" dirty="0">
                <a:latin typeface="Arial MT"/>
                <a:cs typeface="Arial MT"/>
              </a:rPr>
              <a:t> </a:t>
            </a:r>
            <a:r>
              <a:rPr sz="1800" dirty="0">
                <a:latin typeface="Arial MT"/>
                <a:cs typeface="Arial MT"/>
              </a:rPr>
              <a:t>IITS</a:t>
            </a:r>
            <a:r>
              <a:rPr sz="1800" spc="-45" dirty="0">
                <a:latin typeface="Arial MT"/>
                <a:cs typeface="Arial MT"/>
              </a:rPr>
              <a:t> </a:t>
            </a:r>
            <a:r>
              <a:rPr sz="1800" spc="-10" dirty="0">
                <a:latin typeface="Arial MT"/>
                <a:cs typeface="Arial MT"/>
              </a:rPr>
              <a:t>and</a:t>
            </a:r>
            <a:r>
              <a:rPr sz="1800" dirty="0">
                <a:latin typeface="Arial MT"/>
                <a:cs typeface="Arial MT"/>
              </a:rPr>
              <a:t> </a:t>
            </a:r>
            <a:r>
              <a:rPr sz="1800" spc="-5" dirty="0">
                <a:latin typeface="Arial MT"/>
                <a:cs typeface="Arial MT"/>
              </a:rPr>
              <a:t>research</a:t>
            </a:r>
            <a:endParaRPr sz="1800">
              <a:latin typeface="Arial MT"/>
              <a:cs typeface="Arial MT"/>
            </a:endParaRPr>
          </a:p>
          <a:p>
            <a:pPr marL="241300">
              <a:lnSpc>
                <a:spcPts val="2055"/>
              </a:lnSpc>
            </a:pPr>
            <a:r>
              <a:rPr sz="1800" spc="-10" dirty="0">
                <a:latin typeface="Arial MT"/>
                <a:cs typeface="Arial MT"/>
              </a:rPr>
              <a:t>office</a:t>
            </a:r>
            <a:r>
              <a:rPr sz="1800" spc="-35" dirty="0">
                <a:latin typeface="Arial MT"/>
                <a:cs typeface="Arial MT"/>
              </a:rPr>
              <a:t> </a:t>
            </a:r>
            <a:r>
              <a:rPr sz="1800" spc="-5" dirty="0">
                <a:latin typeface="Arial MT"/>
                <a:cs typeface="Arial MT"/>
              </a:rPr>
              <a:t>(ORTT)</a:t>
            </a:r>
            <a:endParaRPr sz="1800">
              <a:latin typeface="Arial MT"/>
              <a:cs typeface="Arial MT"/>
            </a:endParaRPr>
          </a:p>
          <a:p>
            <a:pPr marL="241300" indent="-229235">
              <a:lnSpc>
                <a:spcPct val="100000"/>
              </a:lnSpc>
              <a:spcBef>
                <a:spcPts val="780"/>
              </a:spcBef>
              <a:buChar char="•"/>
              <a:tabLst>
                <a:tab pos="241300" algn="l"/>
                <a:tab pos="241935" algn="l"/>
              </a:tabLst>
            </a:pPr>
            <a:r>
              <a:rPr sz="1800" spc="-5" dirty="0">
                <a:latin typeface="Arial MT"/>
                <a:cs typeface="Arial MT"/>
              </a:rPr>
              <a:t>Call</a:t>
            </a:r>
            <a:r>
              <a:rPr sz="1800" spc="-25" dirty="0">
                <a:latin typeface="Arial MT"/>
                <a:cs typeface="Arial MT"/>
              </a:rPr>
              <a:t> </a:t>
            </a:r>
            <a:r>
              <a:rPr sz="1800" dirty="0">
                <a:latin typeface="Arial MT"/>
                <a:cs typeface="Arial MT"/>
              </a:rPr>
              <a:t>for</a:t>
            </a:r>
            <a:r>
              <a:rPr sz="1800" spc="-30" dirty="0">
                <a:latin typeface="Arial MT"/>
                <a:cs typeface="Arial MT"/>
              </a:rPr>
              <a:t> </a:t>
            </a:r>
            <a:r>
              <a:rPr sz="1800" dirty="0">
                <a:latin typeface="Arial MT"/>
                <a:cs typeface="Arial MT"/>
              </a:rPr>
              <a:t>RFQ</a:t>
            </a:r>
            <a:endParaRPr sz="1800">
              <a:latin typeface="Arial MT"/>
              <a:cs typeface="Arial MT"/>
            </a:endParaRPr>
          </a:p>
          <a:p>
            <a:pPr marL="241300" indent="-229235">
              <a:lnSpc>
                <a:spcPts val="2050"/>
              </a:lnSpc>
              <a:spcBef>
                <a:spcPts val="795"/>
              </a:spcBef>
              <a:buChar char="•"/>
              <a:tabLst>
                <a:tab pos="241300" algn="l"/>
                <a:tab pos="241935" algn="l"/>
              </a:tabLst>
            </a:pPr>
            <a:r>
              <a:rPr sz="1800" spc="-5" dirty="0">
                <a:latin typeface="Arial MT"/>
                <a:cs typeface="Arial MT"/>
              </a:rPr>
              <a:t>Evaluation,</a:t>
            </a:r>
            <a:r>
              <a:rPr sz="1800" dirty="0">
                <a:latin typeface="Arial MT"/>
                <a:cs typeface="Arial MT"/>
              </a:rPr>
              <a:t> </a:t>
            </a:r>
            <a:r>
              <a:rPr sz="1800" spc="-10" dirty="0">
                <a:latin typeface="Arial MT"/>
                <a:cs typeface="Arial MT"/>
              </a:rPr>
              <a:t>award</a:t>
            </a:r>
            <a:r>
              <a:rPr sz="1800" spc="30" dirty="0">
                <a:latin typeface="Arial MT"/>
                <a:cs typeface="Arial MT"/>
              </a:rPr>
              <a:t> </a:t>
            </a:r>
            <a:r>
              <a:rPr sz="1800" dirty="0">
                <a:latin typeface="Arial MT"/>
                <a:cs typeface="Arial MT"/>
              </a:rPr>
              <a:t>to</a:t>
            </a:r>
            <a:r>
              <a:rPr sz="1800" spc="-5" dirty="0">
                <a:latin typeface="Arial MT"/>
                <a:cs typeface="Arial MT"/>
              </a:rPr>
              <a:t> Figshare,</a:t>
            </a:r>
            <a:r>
              <a:rPr sz="1800" spc="10" dirty="0">
                <a:latin typeface="Arial MT"/>
                <a:cs typeface="Arial MT"/>
              </a:rPr>
              <a:t> </a:t>
            </a:r>
            <a:r>
              <a:rPr sz="1800" spc="-5" dirty="0">
                <a:latin typeface="Arial MT"/>
                <a:cs typeface="Arial MT"/>
              </a:rPr>
              <a:t>and</a:t>
            </a:r>
            <a:endParaRPr sz="1800">
              <a:latin typeface="Arial MT"/>
              <a:cs typeface="Arial MT"/>
            </a:endParaRPr>
          </a:p>
          <a:p>
            <a:pPr marL="241300">
              <a:lnSpc>
                <a:spcPts val="2050"/>
              </a:lnSpc>
            </a:pPr>
            <a:r>
              <a:rPr sz="1800" spc="-5" dirty="0">
                <a:latin typeface="Arial MT"/>
                <a:cs typeface="Arial MT"/>
              </a:rPr>
              <a:t>system</a:t>
            </a:r>
            <a:r>
              <a:rPr sz="1800" spc="-60" dirty="0">
                <a:latin typeface="Arial MT"/>
                <a:cs typeface="Arial MT"/>
              </a:rPr>
              <a:t> </a:t>
            </a:r>
            <a:r>
              <a:rPr sz="1800" spc="-5" dirty="0">
                <a:latin typeface="Arial MT"/>
                <a:cs typeface="Arial MT"/>
              </a:rPr>
              <a:t>implementation</a:t>
            </a:r>
            <a:endParaRPr sz="1800">
              <a:latin typeface="Arial MT"/>
              <a:cs typeface="Arial MT"/>
            </a:endParaRPr>
          </a:p>
          <a:p>
            <a:pPr marL="241300" indent="-229235">
              <a:lnSpc>
                <a:spcPct val="100000"/>
              </a:lnSpc>
              <a:spcBef>
                <a:spcPts val="780"/>
              </a:spcBef>
              <a:buChar char="•"/>
              <a:tabLst>
                <a:tab pos="241300" algn="l"/>
                <a:tab pos="241935" algn="l"/>
              </a:tabLst>
            </a:pPr>
            <a:r>
              <a:rPr sz="1800" spc="-5" dirty="0">
                <a:latin typeface="Arial MT"/>
                <a:cs typeface="Arial MT"/>
              </a:rPr>
              <a:t>Launched</a:t>
            </a:r>
            <a:r>
              <a:rPr sz="1800" spc="-110" dirty="0">
                <a:latin typeface="Arial MT"/>
                <a:cs typeface="Arial MT"/>
              </a:rPr>
              <a:t> </a:t>
            </a:r>
            <a:r>
              <a:rPr sz="1800" spc="-5" dirty="0">
                <a:latin typeface="Arial MT"/>
                <a:cs typeface="Arial MT"/>
              </a:rPr>
              <a:t>April</a:t>
            </a:r>
            <a:r>
              <a:rPr sz="1800" spc="-45" dirty="0">
                <a:latin typeface="Arial MT"/>
                <a:cs typeface="Arial MT"/>
              </a:rPr>
              <a:t> </a:t>
            </a:r>
            <a:r>
              <a:rPr sz="1800" spc="-5" dirty="0">
                <a:latin typeface="Arial MT"/>
                <a:cs typeface="Arial MT"/>
              </a:rPr>
              <a:t>2020</a:t>
            </a:r>
            <a:endParaRPr sz="1800">
              <a:latin typeface="Arial MT"/>
              <a:cs typeface="Arial M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a:stretch/>
        </p:blipFill>
        <p:spPr>
          <a:xfrm>
            <a:off x="1219200" y="203200"/>
            <a:ext cx="9706251" cy="645159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8"/>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349" name="Google Shape;349;p8"/>
          <p:cNvSpPr txBox="1"/>
          <p:nvPr/>
        </p:nvSpPr>
        <p:spPr>
          <a:xfrm>
            <a:off x="3948115" y="1240633"/>
            <a:ext cx="184800" cy="577200"/>
          </a:xfrm>
          <a:prstGeom prst="rect">
            <a:avLst/>
          </a:prstGeom>
          <a:noFill/>
          <a:ln>
            <a:noFill/>
          </a:ln>
        </p:spPr>
        <p:txBody>
          <a:bodyPr spcFirstLastPara="1" wrap="square" lIns="91433" tIns="45700" rIns="91433" bIns="45700" anchor="t" anchorCtr="0">
            <a:noAutofit/>
          </a:bodyPr>
          <a:lstStyle/>
          <a:p>
            <a:pPr>
              <a:buClr>
                <a:srgbClr val="000000"/>
              </a:buClr>
              <a:buSzPts val="2400"/>
            </a:pPr>
            <a:endParaRPr sz="3200">
              <a:solidFill>
                <a:srgbClr val="000000"/>
              </a:solidFill>
              <a:latin typeface="Gill Sans"/>
              <a:ea typeface="Gill Sans"/>
              <a:cs typeface="Gill Sans"/>
              <a:sym typeface="Gill Sans"/>
            </a:endParaRPr>
          </a:p>
        </p:txBody>
      </p:sp>
      <p:pic>
        <p:nvPicPr>
          <p:cNvPr id="350" name="Google Shape;350;p8"/>
          <p:cNvPicPr preferRelativeResize="0"/>
          <p:nvPr/>
        </p:nvPicPr>
        <p:blipFill rotWithShape="1">
          <a:blip r:embed="rId4">
            <a:alphaModFix/>
          </a:blip>
          <a:srcRect/>
          <a:stretch/>
        </p:blipFill>
        <p:spPr>
          <a:xfrm>
            <a:off x="8869364" y="650756"/>
            <a:ext cx="1223965" cy="370285"/>
          </a:xfrm>
          <a:prstGeom prst="rect">
            <a:avLst/>
          </a:prstGeom>
          <a:noFill/>
          <a:ln>
            <a:noFill/>
          </a:ln>
        </p:spPr>
      </p:pic>
      <p:sp>
        <p:nvSpPr>
          <p:cNvPr id="351" name="Google Shape;351;p8"/>
          <p:cNvSpPr txBox="1">
            <a:spLocks noGrp="1"/>
          </p:cNvSpPr>
          <p:nvPr>
            <p:ph type="subTitle" idx="1"/>
          </p:nvPr>
        </p:nvSpPr>
        <p:spPr>
          <a:xfrm>
            <a:off x="3448337" y="2674145"/>
            <a:ext cx="5097200" cy="1643200"/>
          </a:xfrm>
          <a:prstGeom prst="rect">
            <a:avLst/>
          </a:prstGeom>
          <a:solidFill>
            <a:srgbClr val="464646">
              <a:alpha val="25882"/>
            </a:srgbClr>
          </a:solidFill>
          <a:ln>
            <a:noFill/>
          </a:ln>
        </p:spPr>
        <p:txBody>
          <a:bodyPr spcFirstLastPara="1" wrap="square" lIns="68567" tIns="68567" rIns="68567" bIns="68567" anchor="ctr" anchorCtr="0">
            <a:noAutofit/>
          </a:bodyPr>
          <a:lstStyle/>
          <a:p>
            <a:pPr rtl="0">
              <a:lnSpc>
                <a:spcPct val="90000"/>
              </a:lnSpc>
              <a:buClr>
                <a:schemeClr val="lt1"/>
              </a:buClr>
              <a:buSzPts val="2700"/>
            </a:pPr>
            <a:r>
              <a:rPr lang="en" sz="3600">
                <a:solidFill>
                  <a:schemeClr val="lt1"/>
                </a:solidFill>
              </a:rPr>
              <a:t>What researchers say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9"/>
          <p:cNvPicPr preferRelativeResize="0"/>
          <p:nvPr/>
        </p:nvPicPr>
        <p:blipFill rotWithShape="1">
          <a:blip r:embed="rId3">
            <a:alphaModFix amt="62000"/>
          </a:blip>
          <a:srcRect t="36596"/>
          <a:stretch/>
        </p:blipFill>
        <p:spPr>
          <a:xfrm>
            <a:off x="794767" y="0"/>
            <a:ext cx="10602464" cy="5654701"/>
          </a:xfrm>
          <a:prstGeom prst="rect">
            <a:avLst/>
          </a:prstGeom>
          <a:noFill/>
          <a:ln>
            <a:noFill/>
          </a:ln>
        </p:spPr>
      </p:pic>
      <p:sp>
        <p:nvSpPr>
          <p:cNvPr id="357" name="Google Shape;357;p9"/>
          <p:cNvSpPr txBox="1">
            <a:spLocks noGrp="1"/>
          </p:cNvSpPr>
          <p:nvPr>
            <p:ph type="ctrTitle"/>
          </p:nvPr>
        </p:nvSpPr>
        <p:spPr>
          <a:xfrm>
            <a:off x="2335433" y="1651167"/>
            <a:ext cx="7521200" cy="2087200"/>
          </a:xfrm>
          <a:prstGeom prst="rect">
            <a:avLst/>
          </a:prstGeom>
          <a:noFill/>
          <a:ln>
            <a:noFill/>
          </a:ln>
        </p:spPr>
        <p:txBody>
          <a:bodyPr spcFirstLastPara="1" wrap="square" lIns="91433" tIns="45700" rIns="91433" bIns="45700" anchor="b" anchorCtr="0">
            <a:noAutofit/>
          </a:bodyPr>
          <a:lstStyle/>
          <a:p>
            <a:pPr rtl="0">
              <a:buSzPts val="4500"/>
            </a:pPr>
            <a:r>
              <a:rPr lang="en" b="1"/>
              <a:t>The State of Open Data</a:t>
            </a:r>
            <a:endParaRPr b="1"/>
          </a:p>
        </p:txBody>
      </p:sp>
      <p:cxnSp>
        <p:nvCxnSpPr>
          <p:cNvPr id="358" name="Google Shape;358;p9"/>
          <p:cNvCxnSpPr/>
          <p:nvPr/>
        </p:nvCxnSpPr>
        <p:spPr>
          <a:xfrm>
            <a:off x="2450400" y="2721567"/>
            <a:ext cx="7291200" cy="0"/>
          </a:xfrm>
          <a:prstGeom prst="straightConnector1">
            <a:avLst/>
          </a:prstGeom>
          <a:noFill/>
          <a:ln w="9525" cap="flat" cmpd="sng">
            <a:solidFill>
              <a:srgbClr val="D7EBCA"/>
            </a:solidFill>
            <a:prstDash val="solid"/>
            <a:round/>
            <a:headEnd type="none" w="sm" len="sm"/>
            <a:tailEnd type="none" w="sm" len="sm"/>
          </a:ln>
        </p:spPr>
      </p:cxnSp>
      <p:sp>
        <p:nvSpPr>
          <p:cNvPr id="359" name="Google Shape;359;p9"/>
          <p:cNvSpPr txBox="1">
            <a:spLocks noGrp="1"/>
          </p:cNvSpPr>
          <p:nvPr>
            <p:ph type="subTitle" idx="1"/>
          </p:nvPr>
        </p:nvSpPr>
        <p:spPr>
          <a:xfrm>
            <a:off x="1360733" y="4186433"/>
            <a:ext cx="10809600" cy="2120400"/>
          </a:xfrm>
          <a:prstGeom prst="rect">
            <a:avLst/>
          </a:prstGeom>
          <a:noFill/>
          <a:ln>
            <a:noFill/>
          </a:ln>
        </p:spPr>
        <p:txBody>
          <a:bodyPr spcFirstLastPara="1" wrap="square" lIns="91433" tIns="45700" rIns="91433" bIns="45700" anchor="t" anchorCtr="0">
            <a:noAutofit/>
          </a:bodyPr>
          <a:lstStyle/>
          <a:p>
            <a:pPr algn="l" rtl="0">
              <a:lnSpc>
                <a:spcPct val="115000"/>
              </a:lnSpc>
              <a:spcBef>
                <a:spcPts val="1333"/>
              </a:spcBef>
              <a:buSzPts val="1800"/>
            </a:pPr>
            <a:r>
              <a:rPr lang="en" sz="2133">
                <a:solidFill>
                  <a:srgbClr val="000000"/>
                </a:solidFill>
              </a:rPr>
              <a:t>Has been running for</a:t>
            </a:r>
            <a:r>
              <a:rPr lang="en" sz="2133">
                <a:solidFill>
                  <a:srgbClr val="000000"/>
                </a:solidFill>
                <a:highlight>
                  <a:srgbClr val="D7EBCA"/>
                </a:highlight>
              </a:rPr>
              <a:t> 7 years</a:t>
            </a:r>
            <a:endParaRPr sz="2133">
              <a:solidFill>
                <a:srgbClr val="000000"/>
              </a:solidFill>
              <a:highlight>
                <a:srgbClr val="D7EBCA"/>
              </a:highlight>
            </a:endParaRPr>
          </a:p>
          <a:p>
            <a:pPr algn="l" rtl="0">
              <a:lnSpc>
                <a:spcPct val="115000"/>
              </a:lnSpc>
              <a:spcBef>
                <a:spcPts val="3200"/>
              </a:spcBef>
              <a:buSzPts val="1800"/>
            </a:pPr>
            <a:r>
              <a:rPr lang="en" sz="2133">
                <a:solidFill>
                  <a:srgbClr val="000000"/>
                </a:solidFill>
              </a:rPr>
              <a:t>Had over</a:t>
            </a:r>
            <a:r>
              <a:rPr lang="en" sz="2133">
                <a:solidFill>
                  <a:srgbClr val="000000"/>
                </a:solidFill>
                <a:highlight>
                  <a:srgbClr val="D7EBCA"/>
                </a:highlight>
              </a:rPr>
              <a:t> 25,000 respondents </a:t>
            </a:r>
            <a:r>
              <a:rPr lang="en" sz="2133">
                <a:solidFill>
                  <a:srgbClr val="000000"/>
                </a:solidFill>
              </a:rPr>
              <a:t>from </a:t>
            </a:r>
            <a:r>
              <a:rPr lang="en" sz="2133">
                <a:solidFill>
                  <a:srgbClr val="000000"/>
                </a:solidFill>
                <a:highlight>
                  <a:srgbClr val="D7EBCA"/>
                </a:highlight>
              </a:rPr>
              <a:t>192 countries </a:t>
            </a:r>
            <a:r>
              <a:rPr lang="en" sz="2133">
                <a:solidFill>
                  <a:srgbClr val="000000"/>
                </a:solidFill>
              </a:rPr>
              <a:t>over that time</a:t>
            </a:r>
            <a:endParaRPr sz="2133">
              <a:solidFill>
                <a:srgbClr val="000000"/>
              </a:solidFill>
            </a:endParaRPr>
          </a:p>
          <a:p>
            <a:pPr algn="l" rtl="0">
              <a:lnSpc>
                <a:spcPct val="115000"/>
              </a:lnSpc>
              <a:spcBef>
                <a:spcPts val="3200"/>
              </a:spcBef>
              <a:buSzPts val="1800"/>
            </a:pPr>
            <a:r>
              <a:rPr lang="en" sz="2133">
                <a:solidFill>
                  <a:srgbClr val="000000"/>
                </a:solidFill>
              </a:rPr>
              <a:t>Provided us with</a:t>
            </a:r>
            <a:r>
              <a:rPr lang="en" sz="2133">
                <a:solidFill>
                  <a:srgbClr val="000000"/>
                </a:solidFill>
                <a:highlight>
                  <a:srgbClr val="D7EBCA"/>
                </a:highlight>
              </a:rPr>
              <a:t> a sustained look </a:t>
            </a:r>
            <a:r>
              <a:rPr lang="en" sz="2133">
                <a:solidFill>
                  <a:srgbClr val="000000"/>
                </a:solidFill>
              </a:rPr>
              <a:t>at the state of open data over time</a:t>
            </a:r>
            <a:endParaRPr sz="2133">
              <a:solidFill>
                <a:srgbClr val="000000"/>
              </a:solidFill>
            </a:endParaRPr>
          </a:p>
          <a:p>
            <a:pPr algn="l" rtl="0">
              <a:lnSpc>
                <a:spcPct val="90000"/>
              </a:lnSpc>
              <a:spcBef>
                <a:spcPts val="3200"/>
              </a:spcBef>
              <a:buSzPts val="1800"/>
            </a:pPr>
            <a:endParaRPr sz="1733" b="1"/>
          </a:p>
          <a:p>
            <a:pPr rtl="0">
              <a:lnSpc>
                <a:spcPct val="60000"/>
              </a:lnSpc>
              <a:buSzPts val="1800"/>
            </a:pPr>
            <a:endParaRPr sz="1733"/>
          </a:p>
          <a:p>
            <a:pPr rtl="0">
              <a:lnSpc>
                <a:spcPct val="90000"/>
              </a:lnSpc>
              <a:spcBef>
                <a:spcPts val="1067"/>
              </a:spcBef>
              <a:buSzPts val="1800"/>
            </a:pPr>
            <a:endParaRPr sz="1467"/>
          </a:p>
        </p:txBody>
      </p:sp>
      <p:pic>
        <p:nvPicPr>
          <p:cNvPr id="360" name="Google Shape;360;p9"/>
          <p:cNvPicPr preferRelativeResize="0"/>
          <p:nvPr/>
        </p:nvPicPr>
        <p:blipFill rotWithShape="1">
          <a:blip r:embed="rId4">
            <a:alphaModFix/>
          </a:blip>
          <a:srcRect l="9" r="19"/>
          <a:stretch/>
        </p:blipFill>
        <p:spPr>
          <a:xfrm>
            <a:off x="2445767" y="892367"/>
            <a:ext cx="2905467" cy="920333"/>
          </a:xfrm>
          <a:prstGeom prst="rect">
            <a:avLst/>
          </a:prstGeom>
          <a:noFill/>
          <a:ln>
            <a:noFill/>
          </a:ln>
        </p:spPr>
      </p:pic>
      <p:cxnSp>
        <p:nvCxnSpPr>
          <p:cNvPr id="361" name="Google Shape;361;p9"/>
          <p:cNvCxnSpPr/>
          <p:nvPr/>
        </p:nvCxnSpPr>
        <p:spPr>
          <a:xfrm>
            <a:off x="2450400" y="3935233"/>
            <a:ext cx="6569600" cy="0"/>
          </a:xfrm>
          <a:prstGeom prst="straightConnector1">
            <a:avLst/>
          </a:prstGeom>
          <a:noFill/>
          <a:ln w="9525" cap="flat" cmpd="sng">
            <a:solidFill>
              <a:srgbClr val="D7EBCA"/>
            </a:solidFill>
            <a:prstDash val="solid"/>
            <a:round/>
            <a:headEnd type="none" w="sm" len="sm"/>
            <a:tailEnd type="none" w="sm" len="sm"/>
          </a:ln>
        </p:spPr>
      </p:cxnSp>
      <p:pic>
        <p:nvPicPr>
          <p:cNvPr id="362" name="Google Shape;362;p9"/>
          <p:cNvPicPr preferRelativeResize="0"/>
          <p:nvPr/>
        </p:nvPicPr>
        <p:blipFill rotWithShape="1">
          <a:blip r:embed="rId5">
            <a:alphaModFix/>
          </a:blip>
          <a:srcRect/>
          <a:stretch/>
        </p:blipFill>
        <p:spPr>
          <a:xfrm>
            <a:off x="7209733" y="1289667"/>
            <a:ext cx="2531867" cy="26036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0"/>
          <p:cNvPicPr preferRelativeResize="0"/>
          <p:nvPr/>
        </p:nvPicPr>
        <p:blipFill rotWithShape="1">
          <a:blip r:embed="rId3">
            <a:alphaModFix/>
          </a:blip>
          <a:srcRect/>
          <a:stretch/>
        </p:blipFill>
        <p:spPr>
          <a:xfrm>
            <a:off x="203201" y="203200"/>
            <a:ext cx="11785604" cy="626766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1"/>
          <p:cNvPicPr preferRelativeResize="0"/>
          <p:nvPr/>
        </p:nvPicPr>
        <p:blipFill rotWithShape="1">
          <a:blip r:embed="rId3">
            <a:alphaModFix/>
          </a:blip>
          <a:srcRect/>
          <a:stretch/>
        </p:blipFill>
        <p:spPr>
          <a:xfrm>
            <a:off x="6385975" y="1687826"/>
            <a:ext cx="5480324" cy="4928925"/>
          </a:xfrm>
          <a:prstGeom prst="rect">
            <a:avLst/>
          </a:prstGeom>
          <a:noFill/>
          <a:ln>
            <a:noFill/>
          </a:ln>
        </p:spPr>
      </p:pic>
      <p:pic>
        <p:nvPicPr>
          <p:cNvPr id="375" name="Google Shape;375;p11"/>
          <p:cNvPicPr preferRelativeResize="0"/>
          <p:nvPr/>
        </p:nvPicPr>
        <p:blipFill rotWithShape="1">
          <a:blip r:embed="rId4">
            <a:alphaModFix/>
          </a:blip>
          <a:srcRect/>
          <a:stretch/>
        </p:blipFill>
        <p:spPr>
          <a:xfrm>
            <a:off x="152400" y="1687826"/>
            <a:ext cx="5636557" cy="5017773"/>
          </a:xfrm>
          <a:prstGeom prst="rect">
            <a:avLst/>
          </a:prstGeom>
          <a:noFill/>
          <a:ln>
            <a:noFill/>
          </a:ln>
        </p:spPr>
      </p:pic>
      <p:sp>
        <p:nvSpPr>
          <p:cNvPr id="376" name="Google Shape;376;p11"/>
          <p:cNvSpPr txBox="1"/>
          <p:nvPr/>
        </p:nvSpPr>
        <p:spPr>
          <a:xfrm>
            <a:off x="6385975" y="388275"/>
            <a:ext cx="5636400" cy="1140800"/>
          </a:xfrm>
          <a:prstGeom prst="rect">
            <a:avLst/>
          </a:prstGeom>
          <a:noFill/>
          <a:ln>
            <a:noFill/>
          </a:ln>
        </p:spPr>
        <p:txBody>
          <a:bodyPr spcFirstLastPara="1" wrap="square" lIns="91433" tIns="91433" rIns="91433" bIns="91433" anchor="t" anchorCtr="0">
            <a:noAutofit/>
          </a:bodyPr>
          <a:lstStyle/>
          <a:p>
            <a:pPr>
              <a:buClr>
                <a:srgbClr val="000000"/>
              </a:buClr>
              <a:buSzPts val="1400"/>
            </a:pPr>
            <a:r>
              <a:rPr lang="en" sz="1867">
                <a:solidFill>
                  <a:schemeClr val="dk2"/>
                </a:solidFill>
                <a:latin typeface="Arial"/>
                <a:ea typeface="Arial"/>
                <a:cs typeface="Arial"/>
                <a:sym typeface="Arial"/>
              </a:rPr>
              <a:t>Should funders withhold funding from (or penalise in other ways) researchers who do not share their data if the funder has mandated that they do so?</a:t>
            </a:r>
            <a:endParaRPr sz="1867">
              <a:solidFill>
                <a:schemeClr val="dk2"/>
              </a:solidFill>
              <a:latin typeface="Calibri"/>
              <a:ea typeface="Calibri"/>
              <a:cs typeface="Calibri"/>
              <a:sym typeface="Calibri"/>
            </a:endParaRPr>
          </a:p>
        </p:txBody>
      </p:sp>
      <p:sp>
        <p:nvSpPr>
          <p:cNvPr id="377" name="Google Shape;377;p11"/>
          <p:cNvSpPr txBox="1"/>
          <p:nvPr/>
        </p:nvSpPr>
        <p:spPr>
          <a:xfrm>
            <a:off x="509925" y="388275"/>
            <a:ext cx="4921600" cy="1140800"/>
          </a:xfrm>
          <a:prstGeom prst="rect">
            <a:avLst/>
          </a:prstGeom>
          <a:noFill/>
          <a:ln>
            <a:noFill/>
          </a:ln>
        </p:spPr>
        <p:txBody>
          <a:bodyPr spcFirstLastPara="1" wrap="square" lIns="91433" tIns="91433" rIns="91433" bIns="91433" anchor="t" anchorCtr="0">
            <a:noAutofit/>
          </a:bodyPr>
          <a:lstStyle/>
          <a:p>
            <a:pPr marL="101597">
              <a:lnSpc>
                <a:spcPct val="115000"/>
              </a:lnSpc>
              <a:buClr>
                <a:schemeClr val="dk1"/>
              </a:buClr>
              <a:buSzPts val="800"/>
            </a:pPr>
            <a:r>
              <a:rPr lang="en" sz="1867">
                <a:solidFill>
                  <a:schemeClr val="dk2"/>
                </a:solidFill>
                <a:latin typeface="Arial"/>
                <a:ea typeface="Arial"/>
                <a:cs typeface="Arial"/>
                <a:sym typeface="Arial"/>
              </a:rPr>
              <a:t>Should funders make the sharing of research data part of their requirements for awarding grants?</a:t>
            </a:r>
            <a:endParaRPr sz="1867">
              <a:solidFill>
                <a:schemeClr val="dk2"/>
              </a:solidFill>
              <a:latin typeface="Arial"/>
              <a:ea typeface="Arial"/>
              <a:cs typeface="Arial"/>
              <a:sym typeface="Arial"/>
            </a:endParaRPr>
          </a:p>
          <a:p>
            <a:pPr>
              <a:buClr>
                <a:srgbClr val="000000"/>
              </a:buClr>
              <a:buSzPts val="1100"/>
            </a:pPr>
            <a:endParaRPr sz="1467">
              <a:solidFill>
                <a:schemeClr val="dk2"/>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2"/>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383" name="Google Shape;383;p12"/>
          <p:cNvSpPr txBox="1"/>
          <p:nvPr/>
        </p:nvSpPr>
        <p:spPr>
          <a:xfrm>
            <a:off x="3948115" y="1240633"/>
            <a:ext cx="184800" cy="577200"/>
          </a:xfrm>
          <a:prstGeom prst="rect">
            <a:avLst/>
          </a:prstGeom>
          <a:noFill/>
          <a:ln>
            <a:noFill/>
          </a:ln>
        </p:spPr>
        <p:txBody>
          <a:bodyPr spcFirstLastPara="1" wrap="square" lIns="91433" tIns="45700" rIns="91433" bIns="45700" anchor="t" anchorCtr="0">
            <a:noAutofit/>
          </a:bodyPr>
          <a:lstStyle/>
          <a:p>
            <a:pPr>
              <a:buClr>
                <a:srgbClr val="000000"/>
              </a:buClr>
              <a:buSzPts val="2400"/>
            </a:pPr>
            <a:endParaRPr sz="3200">
              <a:solidFill>
                <a:srgbClr val="000000"/>
              </a:solidFill>
              <a:latin typeface="Gill Sans"/>
              <a:ea typeface="Gill Sans"/>
              <a:cs typeface="Gill Sans"/>
              <a:sym typeface="Gill Sans"/>
            </a:endParaRPr>
          </a:p>
        </p:txBody>
      </p:sp>
      <p:pic>
        <p:nvPicPr>
          <p:cNvPr id="384" name="Google Shape;384;p12"/>
          <p:cNvPicPr preferRelativeResize="0"/>
          <p:nvPr/>
        </p:nvPicPr>
        <p:blipFill rotWithShape="1">
          <a:blip r:embed="rId4">
            <a:alphaModFix/>
          </a:blip>
          <a:srcRect/>
          <a:stretch/>
        </p:blipFill>
        <p:spPr>
          <a:xfrm>
            <a:off x="8869364" y="650756"/>
            <a:ext cx="1223965" cy="370285"/>
          </a:xfrm>
          <a:prstGeom prst="rect">
            <a:avLst/>
          </a:prstGeom>
          <a:noFill/>
          <a:ln>
            <a:noFill/>
          </a:ln>
        </p:spPr>
      </p:pic>
      <p:sp>
        <p:nvSpPr>
          <p:cNvPr id="385" name="Google Shape;385;p12"/>
          <p:cNvSpPr txBox="1">
            <a:spLocks noGrp="1"/>
          </p:cNvSpPr>
          <p:nvPr>
            <p:ph type="subTitle" idx="1"/>
          </p:nvPr>
        </p:nvSpPr>
        <p:spPr>
          <a:xfrm>
            <a:off x="3448337" y="2674145"/>
            <a:ext cx="5097200" cy="1643200"/>
          </a:xfrm>
          <a:prstGeom prst="rect">
            <a:avLst/>
          </a:prstGeom>
          <a:solidFill>
            <a:srgbClr val="464646">
              <a:alpha val="25882"/>
            </a:srgbClr>
          </a:solidFill>
          <a:ln>
            <a:noFill/>
          </a:ln>
        </p:spPr>
        <p:txBody>
          <a:bodyPr spcFirstLastPara="1" wrap="square" lIns="68567" tIns="68567" rIns="68567" bIns="68567" anchor="ctr" anchorCtr="0">
            <a:noAutofit/>
          </a:bodyPr>
          <a:lstStyle/>
          <a:p>
            <a:pPr rtl="0">
              <a:lnSpc>
                <a:spcPct val="90000"/>
              </a:lnSpc>
              <a:buClr>
                <a:schemeClr val="lt1"/>
              </a:buClr>
              <a:buSzPts val="2700"/>
            </a:pPr>
            <a:r>
              <a:rPr lang="en" sz="3600">
                <a:solidFill>
                  <a:schemeClr val="lt1"/>
                </a:solidFill>
              </a:rPr>
              <a:t>The growing push</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3"/>
          <p:cNvSpPr txBox="1"/>
          <p:nvPr/>
        </p:nvSpPr>
        <p:spPr>
          <a:xfrm>
            <a:off x="2457300" y="509051"/>
            <a:ext cx="7277600" cy="1140800"/>
          </a:xfrm>
          <a:prstGeom prst="rect">
            <a:avLst/>
          </a:prstGeom>
          <a:noFill/>
          <a:ln>
            <a:noFill/>
          </a:ln>
        </p:spPr>
        <p:txBody>
          <a:bodyPr spcFirstLastPara="1" wrap="square" lIns="91433" tIns="91433" rIns="91433" bIns="91433" anchor="t" anchorCtr="0">
            <a:noAutofit/>
          </a:bodyPr>
          <a:lstStyle/>
          <a:p>
            <a:pPr algn="ctr">
              <a:buClr>
                <a:srgbClr val="000000"/>
              </a:buClr>
              <a:buSzPts val="2300"/>
            </a:pPr>
            <a:r>
              <a:rPr lang="en" sz="3067" i="1">
                <a:solidFill>
                  <a:srgbClr val="14171A"/>
                </a:solidFill>
                <a:latin typeface="Calibri"/>
                <a:ea typeface="Calibri"/>
                <a:cs typeface="Calibri"/>
                <a:sym typeface="Calibri"/>
              </a:rPr>
              <a:t>“Linking papers to their supporting data in a repository was associated with on average a </a:t>
            </a:r>
            <a:r>
              <a:rPr lang="en" sz="3067" b="1" i="1">
                <a:solidFill>
                  <a:srgbClr val="14171A"/>
                </a:solidFill>
                <a:latin typeface="Calibri"/>
                <a:ea typeface="Calibri"/>
                <a:cs typeface="Calibri"/>
                <a:sym typeface="Calibri"/>
              </a:rPr>
              <a:t>25% increase</a:t>
            </a:r>
            <a:r>
              <a:rPr lang="en" sz="3067" i="1">
                <a:solidFill>
                  <a:srgbClr val="14171A"/>
                </a:solidFill>
                <a:latin typeface="Calibri"/>
                <a:ea typeface="Calibri"/>
                <a:cs typeface="Calibri"/>
                <a:sym typeface="Calibri"/>
              </a:rPr>
              <a:t> in citations”</a:t>
            </a:r>
            <a:endParaRPr sz="1467">
              <a:solidFill>
                <a:srgbClr val="000000"/>
              </a:solidFill>
              <a:latin typeface="Arial"/>
              <a:ea typeface="Arial"/>
              <a:cs typeface="Arial"/>
              <a:sym typeface="Arial"/>
            </a:endParaRPr>
          </a:p>
          <a:p>
            <a:pPr marL="457189" algn="ctr">
              <a:buClr>
                <a:srgbClr val="000000"/>
              </a:buClr>
              <a:buSzPts val="1100"/>
            </a:pPr>
            <a:r>
              <a:rPr lang="en" sz="1467" u="sng">
                <a:solidFill>
                  <a:schemeClr val="hlink"/>
                </a:solidFill>
                <a:latin typeface="Arial"/>
                <a:ea typeface="Arial"/>
                <a:cs typeface="Arial"/>
                <a:sym typeface="Arial"/>
                <a:hlinkClick r:id="rId3"/>
              </a:rPr>
              <a:t>https://doi.org/10.1371/journal.pone.0230416</a:t>
            </a:r>
            <a:endParaRPr sz="1467">
              <a:solidFill>
                <a:srgbClr val="000000"/>
              </a:solidFill>
              <a:latin typeface="Arial"/>
              <a:ea typeface="Arial"/>
              <a:cs typeface="Arial"/>
              <a:sym typeface="Arial"/>
            </a:endParaRPr>
          </a:p>
          <a:p>
            <a:pPr algn="ctr">
              <a:buClr>
                <a:srgbClr val="000000"/>
              </a:buClr>
              <a:buSzPts val="1100"/>
            </a:pPr>
            <a:endParaRPr sz="1467">
              <a:solidFill>
                <a:srgbClr val="000000"/>
              </a:solidFill>
              <a:latin typeface="Arial"/>
              <a:ea typeface="Arial"/>
              <a:cs typeface="Arial"/>
              <a:sym typeface="Arial"/>
            </a:endParaRPr>
          </a:p>
        </p:txBody>
      </p:sp>
      <p:pic>
        <p:nvPicPr>
          <p:cNvPr id="392" name="Google Shape;392;p13"/>
          <p:cNvPicPr preferRelativeResize="0"/>
          <p:nvPr/>
        </p:nvPicPr>
        <p:blipFill rotWithShape="1">
          <a:blip r:embed="rId4">
            <a:alphaModFix/>
          </a:blip>
          <a:srcRect/>
          <a:stretch/>
        </p:blipFill>
        <p:spPr>
          <a:xfrm>
            <a:off x="152400" y="2640551"/>
            <a:ext cx="11887200" cy="437888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4"/>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a:pPr/>
              <a:t>77</a:t>
            </a:fld>
            <a:endParaRPr/>
          </a:p>
        </p:txBody>
      </p:sp>
      <p:pic>
        <p:nvPicPr>
          <p:cNvPr id="399" name="Google Shape;399;p14"/>
          <p:cNvPicPr preferRelativeResize="0"/>
          <p:nvPr/>
        </p:nvPicPr>
        <p:blipFill rotWithShape="1">
          <a:blip r:embed="rId3">
            <a:alphaModFix/>
          </a:blip>
          <a:srcRect/>
          <a:stretch/>
        </p:blipFill>
        <p:spPr>
          <a:xfrm>
            <a:off x="1438200" y="606637"/>
            <a:ext cx="8932669" cy="508633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5"/>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a:pPr/>
              <a:t>78</a:t>
            </a:fld>
            <a:endParaRPr/>
          </a:p>
        </p:txBody>
      </p:sp>
      <p:pic>
        <p:nvPicPr>
          <p:cNvPr id="406" name="Google Shape;406;p15"/>
          <p:cNvPicPr preferRelativeResize="0"/>
          <p:nvPr/>
        </p:nvPicPr>
        <p:blipFill rotWithShape="1">
          <a:blip r:embed="rId3">
            <a:alphaModFix/>
          </a:blip>
          <a:srcRect/>
          <a:stretch/>
        </p:blipFill>
        <p:spPr>
          <a:xfrm>
            <a:off x="527834" y="205934"/>
            <a:ext cx="8291533" cy="6097201"/>
          </a:xfrm>
          <a:prstGeom prst="rect">
            <a:avLst/>
          </a:prstGeom>
          <a:noFill/>
          <a:ln>
            <a:noFill/>
          </a:ln>
        </p:spPr>
      </p:pic>
      <p:sp>
        <p:nvSpPr>
          <p:cNvPr id="407" name="Google Shape;407;p15"/>
          <p:cNvSpPr txBox="1"/>
          <p:nvPr/>
        </p:nvSpPr>
        <p:spPr>
          <a:xfrm>
            <a:off x="9000433" y="3521067"/>
            <a:ext cx="4000000" cy="1826550"/>
          </a:xfrm>
          <a:prstGeom prst="rect">
            <a:avLst/>
          </a:prstGeom>
          <a:noFill/>
          <a:ln>
            <a:noFill/>
          </a:ln>
        </p:spPr>
        <p:txBody>
          <a:bodyPr spcFirstLastPara="1" wrap="square" lIns="121900" tIns="121900" rIns="121900" bIns="121900" anchor="t" anchorCtr="0">
            <a:spAutoFit/>
          </a:bodyPr>
          <a:lstStyle/>
          <a:p>
            <a:pPr>
              <a:buClr>
                <a:srgbClr val="000000"/>
              </a:buClr>
              <a:buSzPts val="1100"/>
            </a:pPr>
            <a:r>
              <a:rPr lang="en" sz="1467">
                <a:solidFill>
                  <a:srgbClr val="000000"/>
                </a:solidFill>
                <a:latin typeface="Arial"/>
                <a:ea typeface="Arial"/>
                <a:cs typeface="Arial"/>
                <a:sym typeface="Arial"/>
              </a:rPr>
              <a:t>GREI Repositories</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4"/>
              </a:rPr>
              <a:t>Dryad</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5"/>
              </a:rPr>
              <a:t>Dataverse</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6"/>
              </a:rPr>
              <a:t>Figshare</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7"/>
              </a:rPr>
              <a:t>Mendeley Data</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8"/>
              </a:rPr>
              <a:t>Open Science Framework</a:t>
            </a:r>
            <a:endParaRPr sz="1467">
              <a:solidFill>
                <a:srgbClr val="000000"/>
              </a:solidFill>
              <a:latin typeface="Arial"/>
              <a:ea typeface="Arial"/>
              <a:cs typeface="Arial"/>
              <a:sym typeface="Arial"/>
            </a:endParaRPr>
          </a:p>
          <a:p>
            <a:pPr marL="609585" indent="-397923">
              <a:buClr>
                <a:srgbClr val="000000"/>
              </a:buClr>
              <a:buSzPts val="1100"/>
              <a:buFont typeface="Arial"/>
              <a:buChar char="●"/>
            </a:pPr>
            <a:r>
              <a:rPr lang="en" sz="1467" u="sng">
                <a:solidFill>
                  <a:schemeClr val="hlink"/>
                </a:solidFill>
                <a:latin typeface="Arial"/>
                <a:ea typeface="Arial"/>
                <a:cs typeface="Arial"/>
                <a:sym typeface="Arial"/>
                <a:hlinkClick r:id="rId9"/>
              </a:rPr>
              <a:t>Vivli</a:t>
            </a:r>
            <a:endParaRPr sz="1067">
              <a:solidFill>
                <a:srgbClr val="004FBA"/>
              </a:solidFill>
              <a:highlight>
                <a:srgbClr val="FFFFFF"/>
              </a:highlight>
              <a:latin typeface="Oi"/>
              <a:ea typeface="Oi"/>
              <a:cs typeface="Oi"/>
              <a:sym typeface="Oi"/>
            </a:endParaRPr>
          </a:p>
        </p:txBody>
      </p:sp>
      <p:pic>
        <p:nvPicPr>
          <p:cNvPr id="408" name="Google Shape;408;p15"/>
          <p:cNvPicPr preferRelativeResize="0"/>
          <p:nvPr/>
        </p:nvPicPr>
        <p:blipFill rotWithShape="1">
          <a:blip r:embed="rId10">
            <a:alphaModFix/>
          </a:blip>
          <a:srcRect/>
          <a:stretch/>
        </p:blipFill>
        <p:spPr>
          <a:xfrm>
            <a:off x="8936601" y="2115001"/>
            <a:ext cx="2912735" cy="104856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6"/>
          <p:cNvSpPr txBox="1"/>
          <p:nvPr/>
        </p:nvSpPr>
        <p:spPr>
          <a:xfrm>
            <a:off x="360300" y="511900"/>
            <a:ext cx="11463600" cy="5666511"/>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300"/>
            </a:pPr>
            <a:r>
              <a:rPr lang="en" sz="1733">
                <a:solidFill>
                  <a:schemeClr val="dk2"/>
                </a:solidFill>
                <a:latin typeface="Arial"/>
                <a:ea typeface="Arial"/>
                <a:cs typeface="Arial"/>
                <a:sym typeface="Arial"/>
              </a:rPr>
              <a:t>52 funders listed on </a:t>
            </a:r>
            <a:r>
              <a:rPr lang="en" sz="1733" u="sng">
                <a:solidFill>
                  <a:schemeClr val="dk2"/>
                </a:solidFill>
                <a:latin typeface="Arial"/>
                <a:ea typeface="Arial"/>
                <a:cs typeface="Arial"/>
                <a:sym typeface="Arial"/>
                <a:hlinkClick r:id="rId3">
                  <a:extLst>
                    <a:ext uri="{A12FA001-AC4F-418D-AE19-62706E023703}">
                      <ahyp:hlinkClr xmlns:ahyp="http://schemas.microsoft.com/office/drawing/2018/hyperlinkcolor" val="tx"/>
                    </a:ext>
                  </a:extLst>
                </a:hlinkClick>
              </a:rPr>
              <a:t>Sherpa Juliet</a:t>
            </a:r>
            <a:r>
              <a:rPr lang="en" sz="1733">
                <a:solidFill>
                  <a:schemeClr val="dk2"/>
                </a:solidFill>
                <a:latin typeface="Arial"/>
                <a:ea typeface="Arial"/>
                <a:cs typeface="Arial"/>
                <a:sym typeface="Arial"/>
              </a:rPr>
              <a:t> </a:t>
            </a:r>
            <a:r>
              <a:rPr lang="en" sz="1733" b="1" i="1">
                <a:solidFill>
                  <a:schemeClr val="dk2"/>
                </a:solidFill>
                <a:latin typeface="Arial"/>
                <a:ea typeface="Arial"/>
                <a:cs typeface="Arial"/>
                <a:sym typeface="Arial"/>
              </a:rPr>
              <a:t>require</a:t>
            </a:r>
            <a:r>
              <a:rPr lang="en" sz="1733">
                <a:solidFill>
                  <a:schemeClr val="dk2"/>
                </a:solidFill>
                <a:latin typeface="Arial"/>
                <a:ea typeface="Arial"/>
                <a:cs typeface="Arial"/>
                <a:sym typeface="Arial"/>
              </a:rPr>
              <a:t> data archiving as a condition of funding, while a further 34 </a:t>
            </a:r>
            <a:r>
              <a:rPr lang="en" sz="1733" b="1" i="1">
                <a:solidFill>
                  <a:schemeClr val="dk2"/>
                </a:solidFill>
                <a:latin typeface="Arial"/>
                <a:ea typeface="Arial"/>
                <a:cs typeface="Arial"/>
                <a:sym typeface="Arial"/>
              </a:rPr>
              <a:t>encourage</a:t>
            </a:r>
            <a:r>
              <a:rPr lang="en" sz="1733">
                <a:solidFill>
                  <a:schemeClr val="dk2"/>
                </a:solidFill>
                <a:latin typeface="Arial"/>
                <a:ea typeface="Arial"/>
                <a:cs typeface="Arial"/>
                <a:sym typeface="Arial"/>
              </a:rPr>
              <a:t> it. </a:t>
            </a:r>
            <a:endParaRPr sz="1733">
              <a:solidFill>
                <a:schemeClr val="dk2"/>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lnSpc>
                <a:spcPct val="115000"/>
              </a:lnSpc>
              <a:buClr>
                <a:srgbClr val="000000"/>
              </a:buClr>
              <a:buSzPts val="1100"/>
            </a:pPr>
            <a:endParaRPr sz="1467">
              <a:solidFill>
                <a:schemeClr val="dk1"/>
              </a:solidFill>
              <a:latin typeface="Arial"/>
              <a:ea typeface="Arial"/>
              <a:cs typeface="Arial"/>
              <a:sym typeface="Arial"/>
            </a:endParaRPr>
          </a:p>
          <a:p>
            <a:pPr>
              <a:spcBef>
                <a:spcPts val="1333"/>
              </a:spcBef>
              <a:buClr>
                <a:srgbClr val="000000"/>
              </a:buClr>
              <a:buSzPts val="1300"/>
            </a:pPr>
            <a:r>
              <a:rPr lang="en" sz="1733">
                <a:solidFill>
                  <a:schemeClr val="dk2"/>
                </a:solidFill>
                <a:latin typeface="Arial"/>
                <a:ea typeface="Arial"/>
                <a:cs typeface="Arial"/>
                <a:sym typeface="Arial"/>
              </a:rPr>
              <a:t>More than two-thirds of respondents of the State of Open Data 2022 are supportive “to some extent” of a national mandate for making research data openly available. This number has been declining since 2019</a:t>
            </a:r>
            <a:endParaRPr sz="1733">
              <a:solidFill>
                <a:schemeClr val="dk2"/>
              </a:solidFill>
              <a:latin typeface="Arial"/>
              <a:ea typeface="Arial"/>
              <a:cs typeface="Arial"/>
              <a:sym typeface="Arial"/>
            </a:endParaRPr>
          </a:p>
        </p:txBody>
      </p:sp>
      <p:pic>
        <p:nvPicPr>
          <p:cNvPr id="414" name="Google Shape;414;p16"/>
          <p:cNvPicPr preferRelativeResize="0"/>
          <p:nvPr/>
        </p:nvPicPr>
        <p:blipFill rotWithShape="1">
          <a:blip r:embed="rId4">
            <a:alphaModFix/>
          </a:blip>
          <a:srcRect/>
          <a:stretch/>
        </p:blipFill>
        <p:spPr>
          <a:xfrm>
            <a:off x="3198901" y="1003400"/>
            <a:ext cx="5732303" cy="42946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518858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Stakeholder</a:t>
            </a:r>
            <a:r>
              <a:rPr sz="3600" spc="-80" dirty="0">
                <a:solidFill>
                  <a:srgbClr val="000000"/>
                </a:solidFill>
              </a:rPr>
              <a:t> </a:t>
            </a:r>
            <a:r>
              <a:rPr sz="3600" dirty="0">
                <a:solidFill>
                  <a:srgbClr val="000000"/>
                </a:solidFill>
              </a:rPr>
              <a:t>Engagement</a:t>
            </a:r>
            <a:endParaRPr sz="3600"/>
          </a:p>
        </p:txBody>
      </p:sp>
      <p:sp>
        <p:nvSpPr>
          <p:cNvPr id="3" name="object 3"/>
          <p:cNvSpPr txBox="1"/>
          <p:nvPr/>
        </p:nvSpPr>
        <p:spPr>
          <a:xfrm>
            <a:off x="916939" y="1725142"/>
            <a:ext cx="5136515" cy="3639185"/>
          </a:xfrm>
          <a:prstGeom prst="rect">
            <a:avLst/>
          </a:prstGeom>
        </p:spPr>
        <p:txBody>
          <a:bodyPr vert="horz" wrap="square" lIns="0" tIns="108585" rIns="0" bIns="0" rtlCol="0">
            <a:spAutoFit/>
          </a:bodyPr>
          <a:lstStyle/>
          <a:p>
            <a:pPr marL="241300" indent="-228600">
              <a:lnSpc>
                <a:spcPct val="100000"/>
              </a:lnSpc>
              <a:spcBef>
                <a:spcPts val="855"/>
              </a:spcBef>
              <a:buChar char="•"/>
              <a:tabLst>
                <a:tab pos="240665" algn="l"/>
                <a:tab pos="241300" algn="l"/>
              </a:tabLst>
            </a:pPr>
            <a:r>
              <a:rPr sz="2000" dirty="0">
                <a:latin typeface="Arial MT"/>
                <a:cs typeface="Arial MT"/>
              </a:rPr>
              <a:t>SMU</a:t>
            </a:r>
            <a:r>
              <a:rPr sz="2000" spc="-5" dirty="0">
                <a:latin typeface="Arial MT"/>
                <a:cs typeface="Arial MT"/>
              </a:rPr>
              <a:t> </a:t>
            </a:r>
            <a:r>
              <a:rPr sz="2000" dirty="0">
                <a:latin typeface="Arial MT"/>
                <a:cs typeface="Arial MT"/>
              </a:rPr>
              <a:t>President</a:t>
            </a:r>
            <a:r>
              <a:rPr sz="2000" spc="-35" dirty="0">
                <a:latin typeface="Arial MT"/>
                <a:cs typeface="Arial MT"/>
              </a:rPr>
              <a:t> </a:t>
            </a:r>
            <a:r>
              <a:rPr sz="2000" dirty="0">
                <a:latin typeface="Arial MT"/>
                <a:cs typeface="Arial MT"/>
              </a:rPr>
              <a:t>and</a:t>
            </a:r>
            <a:r>
              <a:rPr sz="2000" spc="-25" dirty="0">
                <a:latin typeface="Arial MT"/>
                <a:cs typeface="Arial MT"/>
              </a:rPr>
              <a:t> </a:t>
            </a:r>
            <a:r>
              <a:rPr sz="2000" dirty="0">
                <a:latin typeface="Arial MT"/>
                <a:cs typeface="Arial MT"/>
              </a:rPr>
              <a:t>Provost</a:t>
            </a:r>
            <a:endParaRPr sz="2000">
              <a:latin typeface="Arial MT"/>
              <a:cs typeface="Arial MT"/>
            </a:endParaRPr>
          </a:p>
          <a:p>
            <a:pPr marL="241300" indent="-228600">
              <a:lnSpc>
                <a:spcPct val="100000"/>
              </a:lnSpc>
              <a:spcBef>
                <a:spcPts val="760"/>
              </a:spcBef>
              <a:buChar char="•"/>
              <a:tabLst>
                <a:tab pos="240665" algn="l"/>
                <a:tab pos="241300" algn="l"/>
              </a:tabLst>
            </a:pPr>
            <a:r>
              <a:rPr sz="2000" spc="-5" dirty="0">
                <a:latin typeface="Arial MT"/>
                <a:cs typeface="Arial MT"/>
              </a:rPr>
              <a:t>Vice-Provost</a:t>
            </a:r>
            <a:r>
              <a:rPr sz="2000" spc="-50" dirty="0">
                <a:latin typeface="Arial MT"/>
                <a:cs typeface="Arial MT"/>
              </a:rPr>
              <a:t> </a:t>
            </a:r>
            <a:r>
              <a:rPr sz="2000" dirty="0">
                <a:latin typeface="Arial MT"/>
                <a:cs typeface="Arial MT"/>
              </a:rPr>
              <a:t>(Research)</a:t>
            </a:r>
            <a:endParaRPr sz="2000">
              <a:latin typeface="Arial MT"/>
              <a:cs typeface="Arial MT"/>
            </a:endParaRPr>
          </a:p>
          <a:p>
            <a:pPr marL="241300" indent="-228600">
              <a:lnSpc>
                <a:spcPct val="100000"/>
              </a:lnSpc>
              <a:spcBef>
                <a:spcPts val="770"/>
              </a:spcBef>
              <a:buChar char="•"/>
              <a:tabLst>
                <a:tab pos="240665" algn="l"/>
                <a:tab pos="241300" algn="l"/>
              </a:tabLst>
            </a:pPr>
            <a:r>
              <a:rPr sz="2000" dirty="0">
                <a:latin typeface="Arial MT"/>
                <a:cs typeface="Arial MT"/>
              </a:rPr>
              <a:t>School</a:t>
            </a:r>
            <a:r>
              <a:rPr sz="2000" spc="-20" dirty="0">
                <a:latin typeface="Arial MT"/>
                <a:cs typeface="Arial MT"/>
              </a:rPr>
              <a:t> </a:t>
            </a:r>
            <a:r>
              <a:rPr sz="2000" dirty="0">
                <a:latin typeface="Arial MT"/>
                <a:cs typeface="Arial MT"/>
              </a:rPr>
              <a:t>Deans</a:t>
            </a:r>
            <a:r>
              <a:rPr sz="2000" spc="-20" dirty="0">
                <a:latin typeface="Arial MT"/>
                <a:cs typeface="Arial MT"/>
              </a:rPr>
              <a:t> </a:t>
            </a:r>
            <a:r>
              <a:rPr sz="2000" dirty="0">
                <a:latin typeface="Arial MT"/>
                <a:cs typeface="Arial MT"/>
              </a:rPr>
              <a:t>and</a:t>
            </a:r>
            <a:r>
              <a:rPr sz="2000" spc="-20" dirty="0">
                <a:latin typeface="Arial MT"/>
                <a:cs typeface="Arial MT"/>
              </a:rPr>
              <a:t> </a:t>
            </a:r>
            <a:r>
              <a:rPr sz="2000" spc="-5" dirty="0">
                <a:latin typeface="Arial MT"/>
                <a:cs typeface="Arial MT"/>
              </a:rPr>
              <a:t>Vice-Deans</a:t>
            </a:r>
            <a:r>
              <a:rPr sz="2000" spc="-25" dirty="0">
                <a:latin typeface="Arial MT"/>
                <a:cs typeface="Arial MT"/>
              </a:rPr>
              <a:t> </a:t>
            </a:r>
            <a:r>
              <a:rPr sz="2000" dirty="0">
                <a:latin typeface="Arial MT"/>
                <a:cs typeface="Arial MT"/>
              </a:rPr>
              <a:t>for</a:t>
            </a:r>
            <a:r>
              <a:rPr sz="2000" spc="-30" dirty="0">
                <a:latin typeface="Arial MT"/>
                <a:cs typeface="Arial MT"/>
              </a:rPr>
              <a:t> </a:t>
            </a:r>
            <a:r>
              <a:rPr sz="2000" dirty="0">
                <a:latin typeface="Arial MT"/>
                <a:cs typeface="Arial MT"/>
              </a:rPr>
              <a:t>research</a:t>
            </a:r>
            <a:endParaRPr sz="2000">
              <a:latin typeface="Arial MT"/>
              <a:cs typeface="Arial MT"/>
            </a:endParaRPr>
          </a:p>
          <a:p>
            <a:pPr marL="241300" indent="-228600">
              <a:lnSpc>
                <a:spcPct val="100000"/>
              </a:lnSpc>
              <a:spcBef>
                <a:spcPts val="755"/>
              </a:spcBef>
              <a:buChar char="•"/>
              <a:tabLst>
                <a:tab pos="240665" algn="l"/>
                <a:tab pos="241300" algn="l"/>
              </a:tabLst>
            </a:pPr>
            <a:r>
              <a:rPr sz="2000" spc="5" dirty="0">
                <a:latin typeface="Arial MT"/>
                <a:cs typeface="Arial MT"/>
              </a:rPr>
              <a:t>Research</a:t>
            </a:r>
            <a:r>
              <a:rPr sz="2000" spc="-80" dirty="0">
                <a:latin typeface="Arial MT"/>
                <a:cs typeface="Arial MT"/>
              </a:rPr>
              <a:t> </a:t>
            </a:r>
            <a:r>
              <a:rPr sz="2000" spc="-10" dirty="0">
                <a:latin typeface="Arial MT"/>
                <a:cs typeface="Arial MT"/>
              </a:rPr>
              <a:t>office</a:t>
            </a:r>
            <a:endParaRPr sz="2000">
              <a:latin typeface="Arial MT"/>
              <a:cs typeface="Arial MT"/>
            </a:endParaRPr>
          </a:p>
          <a:p>
            <a:pPr marL="241300" indent="-228600">
              <a:lnSpc>
                <a:spcPct val="100000"/>
              </a:lnSpc>
              <a:spcBef>
                <a:spcPts val="760"/>
              </a:spcBef>
              <a:buChar char="•"/>
              <a:tabLst>
                <a:tab pos="240665" algn="l"/>
                <a:tab pos="241300" algn="l"/>
              </a:tabLst>
            </a:pPr>
            <a:r>
              <a:rPr sz="2000" spc="-10" dirty="0">
                <a:latin typeface="Arial MT"/>
                <a:cs typeface="Arial MT"/>
              </a:rPr>
              <a:t>IT</a:t>
            </a:r>
            <a:endParaRPr sz="2000">
              <a:latin typeface="Arial MT"/>
              <a:cs typeface="Arial MT"/>
            </a:endParaRPr>
          </a:p>
          <a:p>
            <a:pPr marL="241300" indent="-228600">
              <a:lnSpc>
                <a:spcPct val="100000"/>
              </a:lnSpc>
              <a:spcBef>
                <a:spcPts val="765"/>
              </a:spcBef>
              <a:buChar char="•"/>
              <a:tabLst>
                <a:tab pos="240665" algn="l"/>
                <a:tab pos="241300" algn="l"/>
              </a:tabLst>
            </a:pPr>
            <a:r>
              <a:rPr sz="2000" dirty="0">
                <a:latin typeface="Arial MT"/>
                <a:cs typeface="Arial MT"/>
              </a:rPr>
              <a:t>Legal</a:t>
            </a:r>
            <a:r>
              <a:rPr sz="2000" spc="-45" dirty="0">
                <a:latin typeface="Arial MT"/>
                <a:cs typeface="Arial MT"/>
              </a:rPr>
              <a:t> </a:t>
            </a:r>
            <a:r>
              <a:rPr sz="2000" spc="-10" dirty="0">
                <a:latin typeface="Arial MT"/>
                <a:cs typeface="Arial MT"/>
              </a:rPr>
              <a:t>office</a:t>
            </a:r>
            <a:endParaRPr sz="2000">
              <a:latin typeface="Arial MT"/>
              <a:cs typeface="Arial MT"/>
            </a:endParaRPr>
          </a:p>
          <a:p>
            <a:pPr marL="241300" indent="-228600">
              <a:lnSpc>
                <a:spcPct val="100000"/>
              </a:lnSpc>
              <a:spcBef>
                <a:spcPts val="755"/>
              </a:spcBef>
              <a:buChar char="•"/>
              <a:tabLst>
                <a:tab pos="240665" algn="l"/>
                <a:tab pos="241300" algn="l"/>
              </a:tabLst>
            </a:pPr>
            <a:r>
              <a:rPr sz="2000" dirty="0">
                <a:latin typeface="Arial MT"/>
                <a:cs typeface="Arial MT"/>
              </a:rPr>
              <a:t>Faculty</a:t>
            </a:r>
            <a:r>
              <a:rPr sz="2000" spc="-35" dirty="0">
                <a:latin typeface="Arial MT"/>
                <a:cs typeface="Arial MT"/>
              </a:rPr>
              <a:t> </a:t>
            </a:r>
            <a:r>
              <a:rPr sz="2000" dirty="0">
                <a:latin typeface="Arial MT"/>
                <a:cs typeface="Arial MT"/>
              </a:rPr>
              <a:t>and</a:t>
            </a:r>
            <a:r>
              <a:rPr sz="2000" spc="-25" dirty="0">
                <a:latin typeface="Arial MT"/>
                <a:cs typeface="Arial MT"/>
              </a:rPr>
              <a:t> </a:t>
            </a:r>
            <a:r>
              <a:rPr sz="2000" dirty="0">
                <a:latin typeface="Arial MT"/>
                <a:cs typeface="Arial MT"/>
              </a:rPr>
              <a:t>researchers</a:t>
            </a:r>
            <a:endParaRPr sz="2000">
              <a:latin typeface="Arial MT"/>
              <a:cs typeface="Arial MT"/>
            </a:endParaRPr>
          </a:p>
          <a:p>
            <a:pPr marL="241300" indent="-228600">
              <a:lnSpc>
                <a:spcPct val="100000"/>
              </a:lnSpc>
              <a:spcBef>
                <a:spcPts val="760"/>
              </a:spcBef>
              <a:buChar char="•"/>
              <a:tabLst>
                <a:tab pos="240665" algn="l"/>
                <a:tab pos="241300" algn="l"/>
              </a:tabLst>
            </a:pPr>
            <a:r>
              <a:rPr sz="2000" dirty="0">
                <a:latin typeface="Arial MT"/>
                <a:cs typeface="Arial MT"/>
              </a:rPr>
              <a:t>Academic</a:t>
            </a:r>
            <a:r>
              <a:rPr sz="2000" spc="-35" dirty="0">
                <a:latin typeface="Arial MT"/>
                <a:cs typeface="Arial MT"/>
              </a:rPr>
              <a:t> </a:t>
            </a:r>
            <a:r>
              <a:rPr sz="2000" dirty="0">
                <a:latin typeface="Arial MT"/>
                <a:cs typeface="Arial MT"/>
              </a:rPr>
              <a:t>faculty</a:t>
            </a:r>
            <a:r>
              <a:rPr sz="2000" spc="-40" dirty="0">
                <a:latin typeface="Arial MT"/>
                <a:cs typeface="Arial MT"/>
              </a:rPr>
              <a:t> </a:t>
            </a:r>
            <a:r>
              <a:rPr sz="2000" dirty="0">
                <a:latin typeface="Arial MT"/>
                <a:cs typeface="Arial MT"/>
              </a:rPr>
              <a:t>senate</a:t>
            </a:r>
            <a:endParaRPr sz="2000">
              <a:latin typeface="Arial MT"/>
              <a:cs typeface="Arial MT"/>
            </a:endParaRPr>
          </a:p>
          <a:p>
            <a:pPr marL="241300" indent="-228600">
              <a:lnSpc>
                <a:spcPct val="100000"/>
              </a:lnSpc>
              <a:spcBef>
                <a:spcPts val="770"/>
              </a:spcBef>
              <a:buChar char="•"/>
              <a:tabLst>
                <a:tab pos="240665" algn="l"/>
                <a:tab pos="241300" algn="l"/>
              </a:tabLst>
            </a:pPr>
            <a:r>
              <a:rPr sz="2000" dirty="0">
                <a:latin typeface="Arial MT"/>
                <a:cs typeface="Arial MT"/>
              </a:rPr>
              <a:t>Internal</a:t>
            </a:r>
            <a:r>
              <a:rPr sz="2000" spc="-30" dirty="0">
                <a:latin typeface="Arial MT"/>
                <a:cs typeface="Arial MT"/>
              </a:rPr>
              <a:t> </a:t>
            </a:r>
            <a:r>
              <a:rPr sz="2000" dirty="0">
                <a:latin typeface="Arial MT"/>
                <a:cs typeface="Arial MT"/>
              </a:rPr>
              <a:t>stakeholders</a:t>
            </a:r>
            <a:r>
              <a:rPr sz="2000" spc="-45" dirty="0">
                <a:latin typeface="Arial MT"/>
                <a:cs typeface="Arial MT"/>
              </a:rPr>
              <a:t> </a:t>
            </a:r>
            <a:r>
              <a:rPr sz="2000" dirty="0">
                <a:latin typeface="Arial MT"/>
                <a:cs typeface="Arial MT"/>
              </a:rPr>
              <a:t>from</a:t>
            </a:r>
            <a:r>
              <a:rPr sz="2000" spc="-25" dirty="0">
                <a:latin typeface="Arial MT"/>
                <a:cs typeface="Arial MT"/>
              </a:rPr>
              <a:t> </a:t>
            </a:r>
            <a:r>
              <a:rPr sz="2000" dirty="0">
                <a:latin typeface="Arial MT"/>
                <a:cs typeface="Arial MT"/>
              </a:rPr>
              <a:t>the</a:t>
            </a:r>
            <a:r>
              <a:rPr sz="2000" spc="-15" dirty="0">
                <a:latin typeface="Arial MT"/>
                <a:cs typeface="Arial MT"/>
              </a:rPr>
              <a:t> </a:t>
            </a:r>
            <a:r>
              <a:rPr sz="2000" dirty="0">
                <a:latin typeface="Arial MT"/>
                <a:cs typeface="Arial MT"/>
              </a:rPr>
              <a:t>Library</a:t>
            </a:r>
            <a:endParaRPr sz="2000">
              <a:latin typeface="Arial MT"/>
              <a:cs typeface="Arial MT"/>
            </a:endParaRPr>
          </a:p>
        </p:txBody>
      </p:sp>
      <p:pic>
        <p:nvPicPr>
          <p:cNvPr id="4" name="object 4"/>
          <p:cNvPicPr/>
          <p:nvPr/>
        </p:nvPicPr>
        <p:blipFill>
          <a:blip r:embed="rId2" cstate="print"/>
          <a:stretch>
            <a:fillRect/>
          </a:stretch>
        </p:blipFill>
        <p:spPr>
          <a:xfrm>
            <a:off x="6685801" y="1804827"/>
            <a:ext cx="4791417" cy="329597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7"/>
          <p:cNvPicPr preferRelativeResize="0"/>
          <p:nvPr/>
        </p:nvPicPr>
        <p:blipFill rotWithShape="1">
          <a:blip r:embed="rId3">
            <a:alphaModFix/>
          </a:blip>
          <a:srcRect/>
          <a:stretch/>
        </p:blipFill>
        <p:spPr>
          <a:xfrm>
            <a:off x="0" y="-711200"/>
            <a:ext cx="12192000" cy="6858000"/>
          </a:xfrm>
          <a:prstGeom prst="rect">
            <a:avLst/>
          </a:prstGeom>
          <a:noFill/>
          <a:ln>
            <a:noFill/>
          </a:ln>
        </p:spPr>
      </p:pic>
      <p:sp>
        <p:nvSpPr>
          <p:cNvPr id="420" name="Google Shape;420;p17"/>
          <p:cNvSpPr txBox="1"/>
          <p:nvPr/>
        </p:nvSpPr>
        <p:spPr>
          <a:xfrm>
            <a:off x="1514600" y="2602967"/>
            <a:ext cx="2196800" cy="1869702"/>
          </a:xfrm>
          <a:prstGeom prst="rect">
            <a:avLst/>
          </a:prstGeom>
          <a:noFill/>
          <a:ln>
            <a:noFill/>
          </a:ln>
        </p:spPr>
        <p:txBody>
          <a:bodyPr spcFirstLastPara="1" wrap="square" lIns="121900" tIns="121900" rIns="121900" bIns="121900" anchor="t" anchorCtr="0">
            <a:spAutoFit/>
          </a:bodyPr>
          <a:lstStyle/>
          <a:p>
            <a:pPr>
              <a:spcAft>
                <a:spcPts val="2133"/>
              </a:spcAft>
              <a:buClr>
                <a:srgbClr val="000000"/>
              </a:buClr>
              <a:buSzPts val="3600"/>
            </a:pPr>
            <a:r>
              <a:rPr lang="en" sz="4800" b="1">
                <a:solidFill>
                  <a:srgbClr val="A9C518"/>
                </a:solidFill>
                <a:latin typeface="Arial"/>
                <a:ea typeface="Arial"/>
                <a:cs typeface="Arial"/>
                <a:sym typeface="Arial"/>
              </a:rPr>
              <a:t>41%</a:t>
            </a:r>
            <a:r>
              <a:rPr lang="en" sz="4800" b="1">
                <a:solidFill>
                  <a:srgbClr val="9EC981"/>
                </a:solidFill>
                <a:latin typeface="Arial"/>
                <a:ea typeface="Arial"/>
                <a:cs typeface="Arial"/>
                <a:sym typeface="Arial"/>
              </a:rPr>
              <a:t> </a:t>
            </a:r>
            <a:r>
              <a:rPr lang="en" sz="2000">
                <a:solidFill>
                  <a:schemeClr val="dk2"/>
                </a:solidFill>
                <a:latin typeface="Arial"/>
                <a:ea typeface="Arial"/>
                <a:cs typeface="Arial"/>
                <a:sym typeface="Arial"/>
              </a:rPr>
              <a:t>relied upon </a:t>
            </a:r>
            <a:r>
              <a:rPr lang="en" sz="2000" b="1">
                <a:solidFill>
                  <a:schemeClr val="dk2"/>
                </a:solidFill>
                <a:latin typeface="Arial"/>
                <a:ea typeface="Arial"/>
                <a:cs typeface="Arial"/>
                <a:sym typeface="Arial"/>
              </a:rPr>
              <a:t>Publishers</a:t>
            </a:r>
            <a:endParaRPr sz="1467" b="1">
              <a:solidFill>
                <a:srgbClr val="000000"/>
              </a:solidFill>
              <a:latin typeface="Arial"/>
              <a:ea typeface="Arial"/>
              <a:cs typeface="Arial"/>
              <a:sym typeface="Arial"/>
            </a:endParaRPr>
          </a:p>
        </p:txBody>
      </p:sp>
      <p:sp>
        <p:nvSpPr>
          <p:cNvPr id="421" name="Google Shape;421;p17"/>
          <p:cNvSpPr txBox="1"/>
          <p:nvPr/>
        </p:nvSpPr>
        <p:spPr>
          <a:xfrm>
            <a:off x="9072800" y="2040734"/>
            <a:ext cx="2787200" cy="2793032"/>
          </a:xfrm>
          <a:prstGeom prst="rect">
            <a:avLst/>
          </a:prstGeom>
          <a:noFill/>
          <a:ln>
            <a:noFill/>
          </a:ln>
        </p:spPr>
        <p:txBody>
          <a:bodyPr spcFirstLastPara="1" wrap="square" lIns="121900" tIns="121900" rIns="121900" bIns="121900" anchor="t" anchorCtr="0">
            <a:spAutoFit/>
          </a:bodyPr>
          <a:lstStyle/>
          <a:p>
            <a:pPr>
              <a:spcAft>
                <a:spcPts val="2133"/>
              </a:spcAft>
              <a:buClr>
                <a:srgbClr val="000000"/>
              </a:buClr>
              <a:buSzPts val="3600"/>
            </a:pPr>
            <a:r>
              <a:rPr lang="en" sz="4800" b="1">
                <a:solidFill>
                  <a:srgbClr val="A9C518"/>
                </a:solidFill>
                <a:latin typeface="Arial"/>
                <a:ea typeface="Arial"/>
                <a:cs typeface="Arial"/>
                <a:sym typeface="Arial"/>
              </a:rPr>
              <a:t>38%</a:t>
            </a:r>
            <a:r>
              <a:rPr lang="en" sz="4800" b="1">
                <a:solidFill>
                  <a:srgbClr val="9EC981"/>
                </a:solidFill>
                <a:latin typeface="Arial"/>
                <a:ea typeface="Arial"/>
                <a:cs typeface="Arial"/>
                <a:sym typeface="Arial"/>
              </a:rPr>
              <a:t> </a:t>
            </a:r>
            <a:br>
              <a:rPr lang="en" sz="4800" b="1">
                <a:solidFill>
                  <a:srgbClr val="9EC981"/>
                </a:solidFill>
                <a:latin typeface="Arial"/>
                <a:ea typeface="Arial"/>
                <a:cs typeface="Arial"/>
                <a:sym typeface="Arial"/>
              </a:rPr>
            </a:br>
            <a:r>
              <a:rPr lang="en" sz="2000">
                <a:solidFill>
                  <a:schemeClr val="dk2"/>
                </a:solidFill>
                <a:latin typeface="Arial"/>
                <a:ea typeface="Arial"/>
                <a:cs typeface="Arial"/>
                <a:sym typeface="Arial"/>
              </a:rPr>
              <a:t>upon their own </a:t>
            </a:r>
            <a:r>
              <a:rPr lang="en" sz="2000" b="1">
                <a:solidFill>
                  <a:schemeClr val="dk2"/>
                </a:solidFill>
                <a:latin typeface="Arial"/>
                <a:ea typeface="Arial"/>
                <a:cs typeface="Arial"/>
                <a:sym typeface="Arial"/>
              </a:rPr>
              <a:t>Institution </a:t>
            </a:r>
            <a:br>
              <a:rPr lang="en" sz="2000">
                <a:solidFill>
                  <a:schemeClr val="dk2"/>
                </a:solidFill>
                <a:latin typeface="Arial"/>
                <a:ea typeface="Arial"/>
                <a:cs typeface="Arial"/>
                <a:sym typeface="Arial"/>
              </a:rPr>
            </a:br>
            <a:r>
              <a:rPr lang="en" sz="2000">
                <a:solidFill>
                  <a:schemeClr val="dk2"/>
                </a:solidFill>
                <a:latin typeface="Arial"/>
                <a:ea typeface="Arial"/>
                <a:cs typeface="Arial"/>
                <a:sym typeface="Arial"/>
              </a:rPr>
              <a:t>(including research offices, peers and librarians</a:t>
            </a:r>
            <a:endParaRPr sz="2000" b="1">
              <a:solidFill>
                <a:schemeClr val="dk2"/>
              </a:solidFill>
              <a:latin typeface="Arial"/>
              <a:ea typeface="Arial"/>
              <a:cs typeface="Arial"/>
              <a:sym typeface="Arial"/>
            </a:endParaRPr>
          </a:p>
        </p:txBody>
      </p:sp>
      <p:sp>
        <p:nvSpPr>
          <p:cNvPr id="422" name="Google Shape;422;p17"/>
          <p:cNvSpPr/>
          <p:nvPr/>
        </p:nvSpPr>
        <p:spPr>
          <a:xfrm rot="-866051">
            <a:off x="460931" y="687500"/>
            <a:ext cx="614600" cy="614600"/>
          </a:xfrm>
          <a:prstGeom prst="ellipse">
            <a:avLst/>
          </a:prstGeom>
          <a:solidFill>
            <a:srgbClr val="C74D5A">
              <a:alpha val="14117"/>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3" name="Google Shape;423;p17"/>
          <p:cNvSpPr/>
          <p:nvPr/>
        </p:nvSpPr>
        <p:spPr>
          <a:xfrm rot="-866051">
            <a:off x="434425" y="752461"/>
            <a:ext cx="614600" cy="614600"/>
          </a:xfrm>
          <a:prstGeom prst="ellipse">
            <a:avLst/>
          </a:prstGeom>
          <a:solidFill>
            <a:srgbClr val="59C4BC">
              <a:alpha val="14117"/>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4" name="Google Shape;424;p17"/>
          <p:cNvSpPr/>
          <p:nvPr/>
        </p:nvSpPr>
        <p:spPr>
          <a:xfrm rot="-866051">
            <a:off x="547632" y="723312"/>
            <a:ext cx="614600" cy="614600"/>
          </a:xfrm>
          <a:prstGeom prst="ellipse">
            <a:avLst/>
          </a:prstGeom>
          <a:solidFill>
            <a:srgbClr val="A9C518">
              <a:alpha val="14117"/>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25" name="Google Shape;425;p17"/>
          <p:cNvSpPr txBox="1">
            <a:spLocks noGrp="1"/>
          </p:cNvSpPr>
          <p:nvPr>
            <p:ph type="title"/>
          </p:nvPr>
        </p:nvSpPr>
        <p:spPr>
          <a:xfrm>
            <a:off x="103000" y="608033"/>
            <a:ext cx="1260000" cy="763600"/>
          </a:xfrm>
          <a:prstGeom prst="rect">
            <a:avLst/>
          </a:prstGeom>
          <a:noFill/>
          <a:ln>
            <a:noFill/>
          </a:ln>
        </p:spPr>
        <p:txBody>
          <a:bodyPr spcFirstLastPara="1" wrap="square" lIns="121900" tIns="121900" rIns="121900" bIns="121900" anchor="ctr" anchorCtr="0">
            <a:normAutofit/>
          </a:bodyPr>
          <a:lstStyle/>
          <a:p>
            <a:pPr rtl="0">
              <a:lnSpc>
                <a:spcPct val="80000"/>
              </a:lnSpc>
              <a:buSzPts val="2400"/>
            </a:pPr>
            <a:r>
              <a:rPr lang="en"/>
              <a:t>      </a:t>
            </a:r>
            <a:endParaRPr sz="1867" b="1"/>
          </a:p>
        </p:txBody>
      </p:sp>
      <p:sp>
        <p:nvSpPr>
          <p:cNvPr id="426" name="Google Shape;426;p17"/>
          <p:cNvSpPr txBox="1">
            <a:spLocks noGrp="1"/>
          </p:cNvSpPr>
          <p:nvPr>
            <p:ph type="body" idx="1"/>
          </p:nvPr>
        </p:nvSpPr>
        <p:spPr>
          <a:xfrm>
            <a:off x="1636833" y="478967"/>
            <a:ext cx="10867200" cy="1213690"/>
          </a:xfrm>
          <a:prstGeom prst="rect">
            <a:avLst/>
          </a:prstGeom>
          <a:noFill/>
          <a:ln>
            <a:noFill/>
          </a:ln>
        </p:spPr>
        <p:txBody>
          <a:bodyPr spcFirstLastPara="1" wrap="square" lIns="121900" tIns="121900" rIns="121900" bIns="121900" anchor="t" anchorCtr="0">
            <a:spAutoFit/>
          </a:bodyPr>
          <a:lstStyle/>
          <a:p>
            <a:pPr marL="633583" indent="-633583" rtl="0">
              <a:buSzPts val="1800"/>
              <a:buNone/>
            </a:pPr>
            <a:r>
              <a:rPr lang="en" sz="3200" b="1">
                <a:solidFill>
                  <a:schemeClr val="dk2"/>
                </a:solidFill>
              </a:rPr>
              <a:t>	</a:t>
            </a:r>
            <a:r>
              <a:rPr lang="en" sz="2267" b="1">
                <a:solidFill>
                  <a:schemeClr val="dk2"/>
                </a:solidFill>
                <a:latin typeface="Calibri"/>
                <a:ea typeface="Calibri"/>
                <a:cs typeface="Calibri"/>
                <a:sym typeface="Calibri"/>
              </a:rPr>
              <a:t>Who Researchers  would be willing to receive support from to help in reviewing, curating and preparing their data for public release</a:t>
            </a:r>
            <a:endParaRPr sz="3200" b="1">
              <a:solidFill>
                <a:schemeClr val="dk2"/>
              </a:solidFill>
            </a:endParaRPr>
          </a:p>
        </p:txBody>
      </p:sp>
      <p:sp>
        <p:nvSpPr>
          <p:cNvPr id="427" name="Google Shape;427;p17"/>
          <p:cNvSpPr/>
          <p:nvPr/>
        </p:nvSpPr>
        <p:spPr>
          <a:xfrm>
            <a:off x="4543867" y="2675600"/>
            <a:ext cx="2254000" cy="133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8"/>
          <p:cNvPicPr preferRelativeResize="0"/>
          <p:nvPr/>
        </p:nvPicPr>
        <p:blipFill rotWithShape="1">
          <a:blip r:embed="rId3">
            <a:alphaModFix/>
          </a:blip>
          <a:srcRect/>
          <a:stretch/>
        </p:blipFill>
        <p:spPr>
          <a:xfrm>
            <a:off x="2235200" y="0"/>
            <a:ext cx="12192000" cy="6858000"/>
          </a:xfrm>
          <a:prstGeom prst="rect">
            <a:avLst/>
          </a:prstGeom>
          <a:noFill/>
          <a:ln>
            <a:noFill/>
          </a:ln>
        </p:spPr>
      </p:pic>
      <p:sp>
        <p:nvSpPr>
          <p:cNvPr id="433" name="Google Shape;433;p18"/>
          <p:cNvSpPr txBox="1">
            <a:spLocks noGrp="1"/>
          </p:cNvSpPr>
          <p:nvPr>
            <p:ph type="title"/>
          </p:nvPr>
        </p:nvSpPr>
        <p:spPr>
          <a:xfrm>
            <a:off x="415600" y="364767"/>
            <a:ext cx="11360800" cy="763600"/>
          </a:xfrm>
          <a:prstGeom prst="rect">
            <a:avLst/>
          </a:prstGeom>
          <a:noFill/>
          <a:ln>
            <a:noFill/>
          </a:ln>
        </p:spPr>
        <p:txBody>
          <a:bodyPr spcFirstLastPara="1" wrap="square" lIns="121900" tIns="121900" rIns="121900" bIns="121900" anchor="t" anchorCtr="0">
            <a:normAutofit/>
          </a:bodyPr>
          <a:lstStyle/>
          <a:p>
            <a:pPr rtl="0">
              <a:lnSpc>
                <a:spcPct val="80000"/>
              </a:lnSpc>
              <a:buSzPts val="2400"/>
            </a:pPr>
            <a:r>
              <a:rPr lang="en"/>
              <a:t>Credit for your Data</a:t>
            </a:r>
            <a:endParaRPr/>
          </a:p>
        </p:txBody>
      </p:sp>
      <p:sp>
        <p:nvSpPr>
          <p:cNvPr id="434" name="Google Shape;434;p18"/>
          <p:cNvSpPr txBox="1">
            <a:spLocks noGrp="1"/>
          </p:cNvSpPr>
          <p:nvPr>
            <p:ph type="body" idx="1"/>
          </p:nvPr>
        </p:nvSpPr>
        <p:spPr>
          <a:xfrm>
            <a:off x="470633" y="1699433"/>
            <a:ext cx="6695600" cy="3855200"/>
          </a:xfrm>
          <a:prstGeom prst="rect">
            <a:avLst/>
          </a:prstGeom>
          <a:noFill/>
          <a:ln>
            <a:noFill/>
          </a:ln>
        </p:spPr>
        <p:txBody>
          <a:bodyPr spcFirstLastPara="1" wrap="square" lIns="121900" tIns="121900" rIns="121900" bIns="121900" anchor="b" anchorCtr="0">
            <a:noAutofit/>
          </a:bodyPr>
          <a:lstStyle/>
          <a:p>
            <a:pPr marL="0" indent="0" rtl="0">
              <a:buSzPts val="935"/>
              <a:buNone/>
            </a:pPr>
            <a:r>
              <a:rPr lang="en" sz="2172">
                <a:solidFill>
                  <a:schemeClr val="dk2"/>
                </a:solidFill>
              </a:rPr>
              <a:t>Overall, 75% of respondents believe that researchers get too little credit for sharing data.</a:t>
            </a:r>
            <a:endParaRPr sz="2172">
              <a:solidFill>
                <a:schemeClr val="dk2"/>
              </a:solidFill>
            </a:endParaRPr>
          </a:p>
          <a:p>
            <a:pPr marL="0" indent="0" rtl="0">
              <a:buSzPts val="935"/>
              <a:buNone/>
            </a:pPr>
            <a:endParaRPr sz="2172">
              <a:solidFill>
                <a:schemeClr val="dk2"/>
              </a:solidFill>
            </a:endParaRPr>
          </a:p>
          <a:p>
            <a:pPr marL="0" indent="0" rtl="0">
              <a:buSzPts val="935"/>
              <a:buNone/>
            </a:pPr>
            <a:endParaRPr sz="2172">
              <a:solidFill>
                <a:schemeClr val="dk2"/>
              </a:solidFill>
            </a:endParaRPr>
          </a:p>
          <a:p>
            <a:pPr marL="0" indent="0" rtl="0">
              <a:buSzPts val="935"/>
              <a:buNone/>
            </a:pPr>
            <a:endParaRPr sz="2172">
              <a:solidFill>
                <a:schemeClr val="dk2"/>
              </a:solidFill>
            </a:endParaRPr>
          </a:p>
          <a:p>
            <a:pPr marL="0" indent="0" rtl="0">
              <a:buSzPts val="935"/>
              <a:buNone/>
            </a:pPr>
            <a:r>
              <a:rPr lang="en" sz="2172">
                <a:solidFill>
                  <a:schemeClr val="dk2"/>
                </a:solidFill>
              </a:rPr>
              <a:t>Of those who had previously shared data, 66% had received some form of recognition for their efforts – most commonly via full citation in another article (41%)</a:t>
            </a:r>
            <a:endParaRPr sz="1833">
              <a:solidFill>
                <a:schemeClr val="dk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19"/>
          <p:cNvPicPr preferRelativeResize="0"/>
          <p:nvPr/>
        </p:nvPicPr>
        <p:blipFill rotWithShape="1">
          <a:blip r:embed="rId3">
            <a:alphaModFix/>
          </a:blip>
          <a:srcRect/>
          <a:stretch/>
        </p:blipFill>
        <p:spPr>
          <a:xfrm>
            <a:off x="2235200" y="0"/>
            <a:ext cx="12192000" cy="6858000"/>
          </a:xfrm>
          <a:prstGeom prst="rect">
            <a:avLst/>
          </a:prstGeom>
          <a:noFill/>
          <a:ln>
            <a:noFill/>
          </a:ln>
        </p:spPr>
      </p:pic>
      <p:sp>
        <p:nvSpPr>
          <p:cNvPr id="440" name="Google Shape;440;p19"/>
          <p:cNvSpPr txBox="1">
            <a:spLocks noGrp="1"/>
          </p:cNvSpPr>
          <p:nvPr>
            <p:ph type="title"/>
          </p:nvPr>
        </p:nvSpPr>
        <p:spPr>
          <a:xfrm>
            <a:off x="415600" y="364767"/>
            <a:ext cx="11360800" cy="763600"/>
          </a:xfrm>
          <a:prstGeom prst="rect">
            <a:avLst/>
          </a:prstGeom>
          <a:noFill/>
          <a:ln>
            <a:noFill/>
          </a:ln>
        </p:spPr>
        <p:txBody>
          <a:bodyPr spcFirstLastPara="1" wrap="square" lIns="121900" tIns="121900" rIns="121900" bIns="121900" anchor="t" anchorCtr="0">
            <a:normAutofit/>
          </a:bodyPr>
          <a:lstStyle/>
          <a:p>
            <a:pPr rtl="0">
              <a:lnSpc>
                <a:spcPct val="80000"/>
              </a:lnSpc>
              <a:buSzPts val="2400"/>
            </a:pPr>
            <a:r>
              <a:rPr lang="en"/>
              <a:t>Different countries have different needs</a:t>
            </a:r>
            <a:endParaRPr/>
          </a:p>
        </p:txBody>
      </p:sp>
      <p:sp>
        <p:nvSpPr>
          <p:cNvPr id="441" name="Google Shape;441;p19"/>
          <p:cNvSpPr txBox="1">
            <a:spLocks noGrp="1"/>
          </p:cNvSpPr>
          <p:nvPr>
            <p:ph type="body" idx="1"/>
          </p:nvPr>
        </p:nvSpPr>
        <p:spPr>
          <a:xfrm>
            <a:off x="470633" y="1699433"/>
            <a:ext cx="6695600" cy="3855200"/>
          </a:xfrm>
          <a:prstGeom prst="rect">
            <a:avLst/>
          </a:prstGeom>
          <a:noFill/>
          <a:ln>
            <a:noFill/>
          </a:ln>
        </p:spPr>
        <p:txBody>
          <a:bodyPr spcFirstLastPara="1" wrap="square" lIns="121900" tIns="121900" rIns="121900" bIns="121900" anchor="b" anchorCtr="0">
            <a:noAutofit/>
          </a:bodyPr>
          <a:lstStyle/>
          <a:p>
            <a:pPr marL="0" indent="0" rtl="0">
              <a:lnSpc>
                <a:spcPct val="107916"/>
              </a:lnSpc>
              <a:buSzPts val="1800"/>
              <a:buNone/>
            </a:pPr>
            <a:r>
              <a:rPr lang="en" sz="1867">
                <a:solidFill>
                  <a:schemeClr val="dk2"/>
                </a:solidFill>
                <a:latin typeface="Calibri"/>
                <a:ea typeface="Calibri"/>
                <a:cs typeface="Calibri"/>
                <a:sym typeface="Calibri"/>
              </a:rPr>
              <a:t>Of those who had an awareness of data management plans, 58% indicated that they felt capable of developing a practical plan were they required to do so (this corresponds to 28% of respondents overall).</a:t>
            </a:r>
            <a:endParaRPr sz="1867">
              <a:solidFill>
                <a:schemeClr val="dk2"/>
              </a:solidFill>
              <a:latin typeface="Calibri"/>
              <a:ea typeface="Calibri"/>
              <a:cs typeface="Calibri"/>
              <a:sym typeface="Calibri"/>
            </a:endParaRPr>
          </a:p>
          <a:p>
            <a:pPr marL="0" indent="0" rtl="0">
              <a:lnSpc>
                <a:spcPct val="107916"/>
              </a:lnSpc>
              <a:buSzPts val="1800"/>
              <a:buNone/>
            </a:pPr>
            <a:endParaRPr sz="1867">
              <a:solidFill>
                <a:schemeClr val="dk2"/>
              </a:solidFill>
              <a:latin typeface="Calibri"/>
              <a:ea typeface="Calibri"/>
              <a:cs typeface="Calibri"/>
              <a:sym typeface="Calibri"/>
            </a:endParaRPr>
          </a:p>
          <a:p>
            <a:pPr lvl="1" rtl="0">
              <a:lnSpc>
                <a:spcPct val="107916"/>
              </a:lnSpc>
              <a:spcBef>
                <a:spcPts val="0"/>
              </a:spcBef>
              <a:buClr>
                <a:schemeClr val="dk2"/>
              </a:buClr>
              <a:buFont typeface="Courier New"/>
              <a:buChar char="o"/>
            </a:pPr>
            <a:r>
              <a:rPr lang="en">
                <a:solidFill>
                  <a:schemeClr val="dk2"/>
                </a:solidFill>
                <a:latin typeface="Calibri"/>
                <a:ea typeface="Calibri"/>
                <a:cs typeface="Calibri"/>
                <a:sym typeface="Calibri"/>
              </a:rPr>
              <a:t>69% of those in the US indicated that they felt sufficiently competent to develop a practical data management plan which was more than those in China and Japan who were significantly more likely to indicate that they would require moderate training or further information to do so (50% and 58% respectively). </a:t>
            </a:r>
            <a:endParaRPr sz="2233">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20"/>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447" name="Google Shape;447;p20"/>
          <p:cNvSpPr txBox="1"/>
          <p:nvPr/>
        </p:nvSpPr>
        <p:spPr>
          <a:xfrm>
            <a:off x="3948115" y="1240633"/>
            <a:ext cx="184800" cy="577200"/>
          </a:xfrm>
          <a:prstGeom prst="rect">
            <a:avLst/>
          </a:prstGeom>
          <a:noFill/>
          <a:ln>
            <a:noFill/>
          </a:ln>
        </p:spPr>
        <p:txBody>
          <a:bodyPr spcFirstLastPara="1" wrap="square" lIns="91433" tIns="45700" rIns="91433" bIns="45700" anchor="t" anchorCtr="0">
            <a:noAutofit/>
          </a:bodyPr>
          <a:lstStyle/>
          <a:p>
            <a:pPr>
              <a:buClr>
                <a:srgbClr val="000000"/>
              </a:buClr>
              <a:buSzPts val="2400"/>
            </a:pPr>
            <a:endParaRPr sz="3200">
              <a:solidFill>
                <a:srgbClr val="000000"/>
              </a:solidFill>
              <a:latin typeface="Gill Sans"/>
              <a:ea typeface="Gill Sans"/>
              <a:cs typeface="Gill Sans"/>
              <a:sym typeface="Gill Sans"/>
            </a:endParaRPr>
          </a:p>
        </p:txBody>
      </p:sp>
      <p:pic>
        <p:nvPicPr>
          <p:cNvPr id="448" name="Google Shape;448;p20"/>
          <p:cNvPicPr preferRelativeResize="0"/>
          <p:nvPr/>
        </p:nvPicPr>
        <p:blipFill rotWithShape="1">
          <a:blip r:embed="rId4">
            <a:alphaModFix/>
          </a:blip>
          <a:srcRect/>
          <a:stretch/>
        </p:blipFill>
        <p:spPr>
          <a:xfrm>
            <a:off x="8869364" y="650756"/>
            <a:ext cx="1223965" cy="370285"/>
          </a:xfrm>
          <a:prstGeom prst="rect">
            <a:avLst/>
          </a:prstGeom>
          <a:noFill/>
          <a:ln>
            <a:noFill/>
          </a:ln>
        </p:spPr>
      </p:pic>
      <p:sp>
        <p:nvSpPr>
          <p:cNvPr id="449" name="Google Shape;449;p20"/>
          <p:cNvSpPr txBox="1">
            <a:spLocks noGrp="1"/>
          </p:cNvSpPr>
          <p:nvPr>
            <p:ph type="subTitle" idx="1"/>
          </p:nvPr>
        </p:nvSpPr>
        <p:spPr>
          <a:xfrm>
            <a:off x="3448337" y="2674145"/>
            <a:ext cx="5097200" cy="1643200"/>
          </a:xfrm>
          <a:prstGeom prst="rect">
            <a:avLst/>
          </a:prstGeom>
          <a:solidFill>
            <a:srgbClr val="464646">
              <a:alpha val="25882"/>
            </a:srgbClr>
          </a:solidFill>
          <a:ln>
            <a:noFill/>
          </a:ln>
        </p:spPr>
        <p:txBody>
          <a:bodyPr spcFirstLastPara="1" wrap="square" lIns="68567" tIns="68567" rIns="68567" bIns="68567" anchor="ctr" anchorCtr="0">
            <a:noAutofit/>
          </a:bodyPr>
          <a:lstStyle/>
          <a:p>
            <a:pPr rtl="0">
              <a:lnSpc>
                <a:spcPct val="90000"/>
              </a:lnSpc>
              <a:buClr>
                <a:schemeClr val="lt1"/>
              </a:buClr>
              <a:buSzPts val="2700"/>
            </a:pPr>
            <a:r>
              <a:rPr lang="en" sz="3600">
                <a:solidFill>
                  <a:schemeClr val="lt1"/>
                </a:solidFill>
              </a:rPr>
              <a:t>What researchers do</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21"/>
          <p:cNvPicPr preferRelativeResize="0"/>
          <p:nvPr/>
        </p:nvPicPr>
        <p:blipFill rotWithShape="1">
          <a:blip r:embed="rId3">
            <a:alphaModFix/>
          </a:blip>
          <a:srcRect/>
          <a:stretch/>
        </p:blipFill>
        <p:spPr>
          <a:xfrm>
            <a:off x="203200" y="203201"/>
            <a:ext cx="4512643" cy="6451601"/>
          </a:xfrm>
          <a:prstGeom prst="rect">
            <a:avLst/>
          </a:prstGeom>
          <a:noFill/>
          <a:ln>
            <a:noFill/>
          </a:ln>
        </p:spPr>
      </p:pic>
      <p:sp>
        <p:nvSpPr>
          <p:cNvPr id="455" name="Google Shape;455;p21"/>
          <p:cNvSpPr txBox="1"/>
          <p:nvPr/>
        </p:nvSpPr>
        <p:spPr>
          <a:xfrm>
            <a:off x="5404733" y="3495668"/>
            <a:ext cx="6305600" cy="2544759"/>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i="1">
                <a:solidFill>
                  <a:srgbClr val="000000"/>
                </a:solidFill>
                <a:latin typeface="Arial"/>
                <a:ea typeface="Arial"/>
                <a:cs typeface="Arial"/>
                <a:sym typeface="Arial"/>
              </a:rPr>
              <a:t>“We identified and analysed five leading global industry funders. This included one non-governmental funder, the Bill &amp; Melinda Gates Foundation, and four government funding agencies: European Commission (EC), US National Institutes of Health (NIH), National Science Foundation of China (NSFC), and German Federal Ministry of Education and Research (Bundesministerium für Bildung und Forschung, BMBF).”</a:t>
            </a:r>
            <a:endParaRPr sz="1867" i="1">
              <a:solidFill>
                <a:srgbClr val="000000"/>
              </a:solidFill>
              <a:latin typeface="Arial"/>
              <a:ea typeface="Arial"/>
              <a:cs typeface="Arial"/>
              <a:sym typeface="Arial"/>
            </a:endParaRPr>
          </a:p>
        </p:txBody>
      </p:sp>
      <p:sp>
        <p:nvSpPr>
          <p:cNvPr id="456" name="Google Shape;456;p21"/>
          <p:cNvSpPr txBox="1"/>
          <p:nvPr/>
        </p:nvSpPr>
        <p:spPr>
          <a:xfrm>
            <a:off x="5464800" y="1034501"/>
            <a:ext cx="6305600" cy="213413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Arial"/>
                <a:ea typeface="Arial"/>
                <a:cs typeface="Arial"/>
                <a:sym typeface="Arial"/>
              </a:rPr>
              <a:t>Digital Science Report </a:t>
            </a:r>
            <a:endParaRPr sz="1867">
              <a:solidFill>
                <a:srgbClr val="000000"/>
              </a:solidFill>
              <a:latin typeface="Arial"/>
              <a:ea typeface="Arial"/>
              <a:cs typeface="Arial"/>
              <a:sym typeface="Arial"/>
            </a:endParaRPr>
          </a:p>
          <a:p>
            <a:pPr>
              <a:buClr>
                <a:srgbClr val="000000"/>
              </a:buClr>
              <a:buSzPts val="1400"/>
            </a:pPr>
            <a:r>
              <a:rPr lang="en" sz="1867">
                <a:solidFill>
                  <a:srgbClr val="000000"/>
                </a:solidFill>
                <a:latin typeface="Arial"/>
                <a:ea typeface="Arial"/>
                <a:cs typeface="Arial"/>
                <a:sym typeface="Arial"/>
              </a:rPr>
              <a:t>The State of Trust &amp; Integrity in Research </a:t>
            </a:r>
            <a:endParaRPr sz="1867">
              <a:solidFill>
                <a:srgbClr val="000000"/>
              </a:solidFill>
              <a:latin typeface="Arial"/>
              <a:ea typeface="Arial"/>
              <a:cs typeface="Arial"/>
              <a:sym typeface="Arial"/>
            </a:endParaRPr>
          </a:p>
          <a:p>
            <a:pPr>
              <a:buClr>
                <a:srgbClr val="000000"/>
              </a:buClr>
              <a:buSzPts val="1400"/>
            </a:pPr>
            <a:r>
              <a:rPr lang="en" sz="1867">
                <a:solidFill>
                  <a:srgbClr val="000000"/>
                </a:solidFill>
                <a:latin typeface="Arial"/>
                <a:ea typeface="Arial"/>
                <a:cs typeface="Arial"/>
                <a:sym typeface="Arial"/>
              </a:rPr>
              <a:t>Perspectives on data sharing, policies and practices </a:t>
            </a:r>
            <a:endParaRPr sz="1867">
              <a:solidFill>
                <a:srgbClr val="000000"/>
              </a:solidFill>
              <a:latin typeface="Arial"/>
              <a:ea typeface="Arial"/>
              <a:cs typeface="Arial"/>
              <a:sym typeface="Arial"/>
            </a:endParaRPr>
          </a:p>
          <a:p>
            <a:pPr>
              <a:buClr>
                <a:srgbClr val="000000"/>
              </a:buClr>
              <a:buSzPts val="1400"/>
            </a:pPr>
            <a:endParaRPr sz="1867">
              <a:solidFill>
                <a:srgbClr val="000000"/>
              </a:solidFill>
              <a:latin typeface="Arial"/>
              <a:ea typeface="Arial"/>
              <a:cs typeface="Arial"/>
              <a:sym typeface="Arial"/>
            </a:endParaRPr>
          </a:p>
          <a:p>
            <a:pPr>
              <a:buClr>
                <a:srgbClr val="000000"/>
              </a:buClr>
              <a:buSzPts val="1200"/>
            </a:pPr>
            <a:r>
              <a:rPr lang="en" sz="1600">
                <a:solidFill>
                  <a:srgbClr val="252525"/>
                </a:solidFill>
                <a:highlight>
                  <a:srgbClr val="FFFFFF"/>
                </a:highlight>
                <a:latin typeface="Arial"/>
                <a:ea typeface="Arial"/>
                <a:cs typeface="Arial"/>
                <a:sym typeface="Arial"/>
              </a:rPr>
              <a:t>Ripeta. Online resource. </a:t>
            </a:r>
            <a:r>
              <a:rPr lang="en" sz="1600" u="sng">
                <a:solidFill>
                  <a:schemeClr val="hlink"/>
                </a:solidFill>
                <a:highlight>
                  <a:srgbClr val="FFFFFF"/>
                </a:highlight>
                <a:latin typeface="Arial"/>
                <a:ea typeface="Arial"/>
                <a:cs typeface="Arial"/>
                <a:sym typeface="Arial"/>
                <a:hlinkClick r:id="rId4"/>
              </a:rPr>
              <a:t>https://doi.org/10.6084/m9.figshare.20497062.v2</a:t>
            </a:r>
            <a:endParaRPr sz="1600">
              <a:solidFill>
                <a:srgbClr val="252525"/>
              </a:solidFill>
              <a:highlight>
                <a:srgbClr val="FFFFFF"/>
              </a:highlight>
              <a:latin typeface="Arial"/>
              <a:ea typeface="Arial"/>
              <a:cs typeface="Arial"/>
              <a:sym typeface="Arial"/>
            </a:endParaRPr>
          </a:p>
          <a:p>
            <a:pPr>
              <a:buClr>
                <a:srgbClr val="000000"/>
              </a:buClr>
              <a:buSzPts val="1200"/>
            </a:pPr>
            <a:r>
              <a:rPr lang="en" sz="1600">
                <a:solidFill>
                  <a:srgbClr val="252525"/>
                </a:solidFill>
                <a:highlight>
                  <a:srgbClr val="FFFFFF"/>
                </a:highlight>
                <a:latin typeface="Arial"/>
                <a:ea typeface="Arial"/>
                <a:cs typeface="Arial"/>
                <a:sym typeface="Arial"/>
              </a:rPr>
              <a:t> </a:t>
            </a:r>
            <a:endParaRPr sz="1867">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2"/>
          <p:cNvSpPr txBox="1"/>
          <p:nvPr/>
        </p:nvSpPr>
        <p:spPr>
          <a:xfrm>
            <a:off x="351867" y="376800"/>
            <a:ext cx="8512000" cy="623656"/>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600"/>
            </a:pPr>
            <a:r>
              <a:rPr lang="en" sz="2133">
                <a:solidFill>
                  <a:schemeClr val="dk1"/>
                </a:solidFill>
                <a:latin typeface="Arial"/>
                <a:ea typeface="Arial"/>
                <a:cs typeface="Arial"/>
                <a:sym typeface="Arial"/>
              </a:rPr>
              <a:t>Data Availability Statements and Location of Datasets</a:t>
            </a:r>
            <a:endParaRPr sz="2533">
              <a:solidFill>
                <a:srgbClr val="000000"/>
              </a:solidFill>
              <a:latin typeface="Arial"/>
              <a:ea typeface="Arial"/>
              <a:cs typeface="Arial"/>
              <a:sym typeface="Arial"/>
            </a:endParaRPr>
          </a:p>
        </p:txBody>
      </p:sp>
      <p:pic>
        <p:nvPicPr>
          <p:cNvPr id="462" name="Google Shape;462;p22"/>
          <p:cNvPicPr preferRelativeResize="0"/>
          <p:nvPr/>
        </p:nvPicPr>
        <p:blipFill rotWithShape="1">
          <a:blip r:embed="rId3">
            <a:alphaModFix/>
          </a:blip>
          <a:srcRect/>
          <a:stretch/>
        </p:blipFill>
        <p:spPr>
          <a:xfrm>
            <a:off x="130633" y="1465267"/>
            <a:ext cx="5304632" cy="4086000"/>
          </a:xfrm>
          <a:prstGeom prst="rect">
            <a:avLst/>
          </a:prstGeom>
          <a:noFill/>
          <a:ln>
            <a:noFill/>
          </a:ln>
        </p:spPr>
      </p:pic>
      <p:pic>
        <p:nvPicPr>
          <p:cNvPr id="463" name="Google Shape;463;p22"/>
          <p:cNvPicPr preferRelativeResize="0"/>
          <p:nvPr/>
        </p:nvPicPr>
        <p:blipFill rotWithShape="1">
          <a:blip r:embed="rId4">
            <a:alphaModFix/>
          </a:blip>
          <a:srcRect/>
          <a:stretch/>
        </p:blipFill>
        <p:spPr>
          <a:xfrm>
            <a:off x="5650466" y="1213068"/>
            <a:ext cx="6350335" cy="4590385"/>
          </a:xfrm>
          <a:prstGeom prst="rect">
            <a:avLst/>
          </a:prstGeom>
          <a:noFill/>
          <a:ln>
            <a:noFill/>
          </a:ln>
        </p:spPr>
      </p:pic>
      <p:sp>
        <p:nvSpPr>
          <p:cNvPr id="464" name="Google Shape;464;p22"/>
          <p:cNvSpPr txBox="1"/>
          <p:nvPr/>
        </p:nvSpPr>
        <p:spPr>
          <a:xfrm>
            <a:off x="508000" y="6011601"/>
            <a:ext cx="9608400" cy="656421"/>
          </a:xfrm>
          <a:prstGeom prst="rect">
            <a:avLst/>
          </a:prstGeom>
          <a:noFill/>
          <a:ln>
            <a:noFill/>
          </a:ln>
        </p:spPr>
        <p:txBody>
          <a:bodyPr spcFirstLastPara="1" wrap="square" lIns="121900" tIns="121900" rIns="121900" bIns="121900" anchor="t" anchorCtr="0">
            <a:spAutoFit/>
          </a:bodyPr>
          <a:lstStyle/>
          <a:p>
            <a:pPr>
              <a:buClr>
                <a:srgbClr val="000000"/>
              </a:buClr>
              <a:buSzPts val="1000"/>
            </a:pPr>
            <a:r>
              <a:rPr lang="en" sz="1333">
                <a:solidFill>
                  <a:schemeClr val="dk1"/>
                </a:solidFill>
                <a:latin typeface="Arial"/>
                <a:ea typeface="Arial"/>
                <a:cs typeface="Arial"/>
                <a:sym typeface="Arial"/>
              </a:rPr>
              <a:t>Digital Science Report The State of Trust &amp; Integrity in Research Perspectives on data sharing, policies and practices </a:t>
            </a:r>
            <a:endParaRPr sz="1333">
              <a:solidFill>
                <a:schemeClr val="dk1"/>
              </a:solidFill>
              <a:latin typeface="Arial"/>
              <a:ea typeface="Arial"/>
              <a:cs typeface="Arial"/>
              <a:sym typeface="Arial"/>
            </a:endParaRPr>
          </a:p>
          <a:p>
            <a:pPr>
              <a:buClr>
                <a:srgbClr val="000000"/>
              </a:buClr>
              <a:buSzPts val="1000"/>
            </a:pPr>
            <a:r>
              <a:rPr lang="en" sz="1333">
                <a:solidFill>
                  <a:srgbClr val="252525"/>
                </a:solidFill>
                <a:highlight>
                  <a:srgbClr val="FFFFFF"/>
                </a:highlight>
                <a:latin typeface="Arial"/>
                <a:ea typeface="Arial"/>
                <a:cs typeface="Arial"/>
                <a:sym typeface="Arial"/>
              </a:rPr>
              <a:t>Ripeta. Online resource. </a:t>
            </a:r>
            <a:r>
              <a:rPr lang="en" sz="1333" u="sng">
                <a:solidFill>
                  <a:schemeClr val="hlink"/>
                </a:solidFill>
                <a:highlight>
                  <a:srgbClr val="FFFFFF"/>
                </a:highlight>
                <a:latin typeface="Arial"/>
                <a:ea typeface="Arial"/>
                <a:cs typeface="Arial"/>
                <a:sym typeface="Arial"/>
                <a:hlinkClick r:id="rId5"/>
              </a:rPr>
              <a:t>https://doi.org/10.6084/m9.figshare.20497062.v2</a:t>
            </a:r>
            <a:endParaRPr sz="1333">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3"/>
          <p:cNvPicPr preferRelativeResize="0"/>
          <p:nvPr/>
        </p:nvPicPr>
        <p:blipFill rotWithShape="1">
          <a:blip r:embed="rId3">
            <a:alphaModFix/>
          </a:blip>
          <a:srcRect/>
          <a:stretch/>
        </p:blipFill>
        <p:spPr>
          <a:xfrm>
            <a:off x="1680500" y="1138001"/>
            <a:ext cx="7645400" cy="4813300"/>
          </a:xfrm>
          <a:prstGeom prst="rect">
            <a:avLst/>
          </a:prstGeom>
          <a:noFill/>
          <a:ln>
            <a:noFill/>
          </a:ln>
        </p:spPr>
      </p:pic>
      <p:sp>
        <p:nvSpPr>
          <p:cNvPr id="470" name="Google Shape;470;p23"/>
          <p:cNvSpPr txBox="1"/>
          <p:nvPr/>
        </p:nvSpPr>
        <p:spPr>
          <a:xfrm>
            <a:off x="609600" y="406400"/>
            <a:ext cx="8542400" cy="600124"/>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500"/>
            </a:pPr>
            <a:r>
              <a:rPr lang="en" sz="2000">
                <a:solidFill>
                  <a:schemeClr val="dk1"/>
                </a:solidFill>
                <a:latin typeface="Arial"/>
                <a:ea typeface="Arial"/>
                <a:cs typeface="Arial"/>
                <a:sym typeface="Arial"/>
              </a:rPr>
              <a:t>Most frequently used repository types for Data Availability Statements</a:t>
            </a:r>
            <a:endParaRPr sz="2400">
              <a:solidFill>
                <a:srgbClr val="000000"/>
              </a:solidFill>
              <a:latin typeface="Arial"/>
              <a:ea typeface="Arial"/>
              <a:cs typeface="Arial"/>
              <a:sym typeface="Arial"/>
            </a:endParaRPr>
          </a:p>
        </p:txBody>
      </p:sp>
      <p:sp>
        <p:nvSpPr>
          <p:cNvPr id="471" name="Google Shape;471;p23"/>
          <p:cNvSpPr txBox="1"/>
          <p:nvPr/>
        </p:nvSpPr>
        <p:spPr>
          <a:xfrm>
            <a:off x="508000" y="6011601"/>
            <a:ext cx="9608400" cy="656421"/>
          </a:xfrm>
          <a:prstGeom prst="rect">
            <a:avLst/>
          </a:prstGeom>
          <a:noFill/>
          <a:ln>
            <a:noFill/>
          </a:ln>
        </p:spPr>
        <p:txBody>
          <a:bodyPr spcFirstLastPara="1" wrap="square" lIns="121900" tIns="121900" rIns="121900" bIns="121900" anchor="t" anchorCtr="0">
            <a:spAutoFit/>
          </a:bodyPr>
          <a:lstStyle/>
          <a:p>
            <a:pPr>
              <a:buClr>
                <a:srgbClr val="000000"/>
              </a:buClr>
              <a:buSzPts val="1000"/>
            </a:pPr>
            <a:r>
              <a:rPr lang="en" sz="1333">
                <a:solidFill>
                  <a:schemeClr val="dk1"/>
                </a:solidFill>
                <a:latin typeface="Arial"/>
                <a:ea typeface="Arial"/>
                <a:cs typeface="Arial"/>
                <a:sym typeface="Arial"/>
              </a:rPr>
              <a:t>Digital Science Report The State of Trust &amp; Integrity in Research Perspectives on data sharing, policies and practices </a:t>
            </a:r>
            <a:endParaRPr sz="1333">
              <a:solidFill>
                <a:schemeClr val="dk1"/>
              </a:solidFill>
              <a:latin typeface="Arial"/>
              <a:ea typeface="Arial"/>
              <a:cs typeface="Arial"/>
              <a:sym typeface="Arial"/>
            </a:endParaRPr>
          </a:p>
          <a:p>
            <a:pPr>
              <a:buClr>
                <a:srgbClr val="000000"/>
              </a:buClr>
              <a:buSzPts val="1000"/>
            </a:pPr>
            <a:r>
              <a:rPr lang="en" sz="1333">
                <a:solidFill>
                  <a:srgbClr val="252525"/>
                </a:solidFill>
                <a:highlight>
                  <a:srgbClr val="FFFFFF"/>
                </a:highlight>
                <a:latin typeface="Arial"/>
                <a:ea typeface="Arial"/>
                <a:cs typeface="Arial"/>
                <a:sym typeface="Arial"/>
              </a:rPr>
              <a:t>Ripeta. Online resource. </a:t>
            </a:r>
            <a:r>
              <a:rPr lang="en" sz="1333" u="sng">
                <a:solidFill>
                  <a:schemeClr val="hlink"/>
                </a:solidFill>
                <a:highlight>
                  <a:srgbClr val="FFFFFF"/>
                </a:highlight>
                <a:latin typeface="Arial"/>
                <a:ea typeface="Arial"/>
                <a:cs typeface="Arial"/>
                <a:sym typeface="Arial"/>
                <a:hlinkClick r:id="rId4"/>
              </a:rPr>
              <a:t>https://doi.org/10.6084/m9.figshare.20497062.v2</a:t>
            </a:r>
            <a:endParaRPr sz="1333">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4"/>
          <p:cNvSpPr txBox="1"/>
          <p:nvPr/>
        </p:nvSpPr>
        <p:spPr>
          <a:xfrm>
            <a:off x="412867" y="173667"/>
            <a:ext cx="11278800" cy="1095644"/>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500"/>
            </a:pPr>
            <a:r>
              <a:rPr lang="en" sz="2000" b="1">
                <a:solidFill>
                  <a:schemeClr val="dk1"/>
                </a:solidFill>
                <a:highlight>
                  <a:srgbClr val="FFFFFF"/>
                </a:highlight>
                <a:latin typeface="Arial"/>
                <a:ea typeface="Arial"/>
                <a:cs typeface="Arial"/>
                <a:sym typeface="Arial"/>
              </a:rPr>
              <a:t>Number of articles mentioning specific repositories</a:t>
            </a:r>
            <a:endParaRPr sz="2000" b="1">
              <a:solidFill>
                <a:schemeClr val="dk1"/>
              </a:solidFill>
              <a:highlight>
                <a:srgbClr val="FFFFFF"/>
              </a:highlight>
              <a:latin typeface="Arial"/>
              <a:ea typeface="Arial"/>
              <a:cs typeface="Arial"/>
              <a:sym typeface="Arial"/>
            </a:endParaRPr>
          </a:p>
          <a:p>
            <a:pPr>
              <a:lnSpc>
                <a:spcPct val="115000"/>
              </a:lnSpc>
              <a:buClr>
                <a:srgbClr val="000000"/>
              </a:buClr>
              <a:buSzPts val="1050"/>
            </a:pPr>
            <a:r>
              <a:rPr lang="en" sz="1400">
                <a:solidFill>
                  <a:schemeClr val="dk1"/>
                </a:solidFill>
                <a:latin typeface="Roboto"/>
                <a:ea typeface="Roboto"/>
                <a:cs typeface="Roboto"/>
                <a:sym typeface="Roboto"/>
              </a:rPr>
              <a:t>Note each article can mention &gt;1 repository and be included in multiple categories.</a:t>
            </a:r>
            <a:endParaRPr sz="1400">
              <a:solidFill>
                <a:schemeClr val="dk1"/>
              </a:solidFill>
              <a:latin typeface="Roboto"/>
              <a:ea typeface="Roboto"/>
              <a:cs typeface="Roboto"/>
              <a:sym typeface="Roboto"/>
            </a:endParaRPr>
          </a:p>
          <a:p>
            <a:pPr>
              <a:lnSpc>
                <a:spcPct val="115000"/>
              </a:lnSpc>
              <a:buClr>
                <a:srgbClr val="000000"/>
              </a:buClr>
              <a:buSzPts val="1050"/>
            </a:pPr>
            <a:endParaRPr sz="1400">
              <a:solidFill>
                <a:schemeClr val="dk1"/>
              </a:solidFill>
              <a:latin typeface="Roboto"/>
              <a:ea typeface="Roboto"/>
              <a:cs typeface="Roboto"/>
              <a:sym typeface="Roboto"/>
            </a:endParaRPr>
          </a:p>
        </p:txBody>
      </p:sp>
      <p:pic>
        <p:nvPicPr>
          <p:cNvPr id="477" name="Google Shape;477;p24"/>
          <p:cNvPicPr preferRelativeResize="0"/>
          <p:nvPr/>
        </p:nvPicPr>
        <p:blipFill rotWithShape="1">
          <a:blip r:embed="rId3">
            <a:alphaModFix/>
          </a:blip>
          <a:srcRect/>
          <a:stretch/>
        </p:blipFill>
        <p:spPr>
          <a:xfrm>
            <a:off x="5607934" y="4227700"/>
            <a:ext cx="6044399" cy="2459933"/>
          </a:xfrm>
          <a:prstGeom prst="rect">
            <a:avLst/>
          </a:prstGeom>
          <a:noFill/>
          <a:ln>
            <a:noFill/>
          </a:ln>
        </p:spPr>
      </p:pic>
      <p:pic>
        <p:nvPicPr>
          <p:cNvPr id="478" name="Google Shape;478;p24"/>
          <p:cNvPicPr preferRelativeResize="0"/>
          <p:nvPr/>
        </p:nvPicPr>
        <p:blipFill rotWithShape="1">
          <a:blip r:embed="rId4">
            <a:alphaModFix/>
          </a:blip>
          <a:srcRect/>
          <a:stretch/>
        </p:blipFill>
        <p:spPr>
          <a:xfrm>
            <a:off x="311267" y="1116967"/>
            <a:ext cx="6934965" cy="3594167"/>
          </a:xfrm>
          <a:prstGeom prst="rect">
            <a:avLst/>
          </a:prstGeom>
          <a:noFill/>
          <a:ln>
            <a:noFill/>
          </a:ln>
        </p:spPr>
      </p:pic>
      <p:sp>
        <p:nvSpPr>
          <p:cNvPr id="479" name="Google Shape;479;p24"/>
          <p:cNvSpPr txBox="1"/>
          <p:nvPr/>
        </p:nvSpPr>
        <p:spPr>
          <a:xfrm>
            <a:off x="522933" y="6039334"/>
            <a:ext cx="69180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Calibri"/>
                <a:ea typeface="Calibri"/>
                <a:cs typeface="Calibri"/>
                <a:sym typeface="Calibri"/>
              </a:rPr>
              <a:t>Data from Dimensions.ai</a:t>
            </a:r>
            <a:endParaRPr sz="1867">
              <a:solidFill>
                <a:srgbClr val="000000"/>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25"/>
          <p:cNvPicPr preferRelativeResize="0"/>
          <p:nvPr/>
        </p:nvPicPr>
        <p:blipFill rotWithShape="1">
          <a:blip r:embed="rId3">
            <a:alphaModFix/>
          </a:blip>
          <a:srcRect/>
          <a:stretch/>
        </p:blipFill>
        <p:spPr>
          <a:xfrm>
            <a:off x="203200" y="203201"/>
            <a:ext cx="11785605" cy="3746303"/>
          </a:xfrm>
          <a:prstGeom prst="rect">
            <a:avLst/>
          </a:prstGeom>
          <a:noFill/>
          <a:ln>
            <a:noFill/>
          </a:ln>
        </p:spPr>
      </p:pic>
      <p:pic>
        <p:nvPicPr>
          <p:cNvPr id="485" name="Google Shape;485;p25"/>
          <p:cNvPicPr preferRelativeResize="0"/>
          <p:nvPr/>
        </p:nvPicPr>
        <p:blipFill rotWithShape="1">
          <a:blip r:embed="rId4">
            <a:alphaModFix/>
          </a:blip>
          <a:srcRect/>
          <a:stretch/>
        </p:blipFill>
        <p:spPr>
          <a:xfrm>
            <a:off x="203200" y="4152703"/>
            <a:ext cx="11785605" cy="200838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26"/>
          <p:cNvPicPr preferRelativeResize="0"/>
          <p:nvPr/>
        </p:nvPicPr>
        <p:blipFill rotWithShape="1">
          <a:blip r:embed="rId3">
            <a:alphaModFix/>
          </a:blip>
          <a:srcRect/>
          <a:stretch/>
        </p:blipFill>
        <p:spPr>
          <a:xfrm>
            <a:off x="403267" y="294434"/>
            <a:ext cx="2845800" cy="545433"/>
          </a:xfrm>
          <a:prstGeom prst="rect">
            <a:avLst/>
          </a:prstGeom>
          <a:noFill/>
          <a:ln>
            <a:noFill/>
          </a:ln>
        </p:spPr>
      </p:pic>
      <p:pic>
        <p:nvPicPr>
          <p:cNvPr id="491" name="Google Shape;491;p26"/>
          <p:cNvPicPr preferRelativeResize="0"/>
          <p:nvPr/>
        </p:nvPicPr>
        <p:blipFill rotWithShape="1">
          <a:blip r:embed="rId4">
            <a:alphaModFix/>
          </a:blip>
          <a:srcRect/>
          <a:stretch/>
        </p:blipFill>
        <p:spPr>
          <a:xfrm>
            <a:off x="203200" y="1754267"/>
            <a:ext cx="11785605" cy="33780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1116"/>
            <a:ext cx="5469255"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Outreach</a:t>
            </a:r>
            <a:r>
              <a:rPr sz="3600" spc="-40" dirty="0">
                <a:solidFill>
                  <a:srgbClr val="000000"/>
                </a:solidFill>
              </a:rPr>
              <a:t> </a:t>
            </a:r>
            <a:r>
              <a:rPr sz="3600" dirty="0">
                <a:solidFill>
                  <a:srgbClr val="000000"/>
                </a:solidFill>
              </a:rPr>
              <a:t>and</a:t>
            </a:r>
            <a:r>
              <a:rPr sz="3600" spc="-35" dirty="0">
                <a:solidFill>
                  <a:srgbClr val="000000"/>
                </a:solidFill>
              </a:rPr>
              <a:t> </a:t>
            </a:r>
            <a:r>
              <a:rPr sz="3600" dirty="0">
                <a:solidFill>
                  <a:srgbClr val="000000"/>
                </a:solidFill>
              </a:rPr>
              <a:t>engagement</a:t>
            </a:r>
            <a:endParaRPr sz="3600"/>
          </a:p>
        </p:txBody>
      </p:sp>
      <p:sp>
        <p:nvSpPr>
          <p:cNvPr id="3" name="object 3"/>
          <p:cNvSpPr txBox="1"/>
          <p:nvPr/>
        </p:nvSpPr>
        <p:spPr>
          <a:xfrm>
            <a:off x="916939" y="1814525"/>
            <a:ext cx="4580890" cy="391795"/>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spc="-5" dirty="0">
                <a:latin typeface="Arial MT"/>
                <a:cs typeface="Arial MT"/>
              </a:rPr>
              <a:t>EDMs</a:t>
            </a:r>
            <a:r>
              <a:rPr sz="2400" spc="-20" dirty="0">
                <a:latin typeface="Arial MT"/>
                <a:cs typeface="Arial MT"/>
              </a:rPr>
              <a:t> </a:t>
            </a:r>
            <a:r>
              <a:rPr sz="2400" dirty="0">
                <a:latin typeface="Arial MT"/>
                <a:cs typeface="Arial MT"/>
              </a:rPr>
              <a:t>(University</a:t>
            </a:r>
            <a:r>
              <a:rPr sz="2400" spc="-10" dirty="0">
                <a:latin typeface="Arial MT"/>
                <a:cs typeface="Arial MT"/>
              </a:rPr>
              <a:t> </a:t>
            </a:r>
            <a:r>
              <a:rPr sz="2400" dirty="0">
                <a:latin typeface="Arial MT"/>
                <a:cs typeface="Arial MT"/>
              </a:rPr>
              <a:t>Management)</a:t>
            </a:r>
            <a:endParaRPr sz="2400">
              <a:latin typeface="Arial MT"/>
              <a:cs typeface="Arial MT"/>
            </a:endParaRPr>
          </a:p>
        </p:txBody>
      </p:sp>
      <p:pic>
        <p:nvPicPr>
          <p:cNvPr id="4" name="object 4"/>
          <p:cNvPicPr/>
          <p:nvPr/>
        </p:nvPicPr>
        <p:blipFill>
          <a:blip r:embed="rId2" cstate="print"/>
          <a:stretch>
            <a:fillRect/>
          </a:stretch>
        </p:blipFill>
        <p:spPr>
          <a:xfrm>
            <a:off x="5420867" y="2141220"/>
            <a:ext cx="2345436" cy="4351020"/>
          </a:xfrm>
          <a:prstGeom prst="rect">
            <a:avLst/>
          </a:prstGeom>
        </p:spPr>
      </p:pic>
      <p:pic>
        <p:nvPicPr>
          <p:cNvPr id="5" name="object 5"/>
          <p:cNvPicPr/>
          <p:nvPr/>
        </p:nvPicPr>
        <p:blipFill>
          <a:blip r:embed="rId3" cstate="print"/>
          <a:stretch>
            <a:fillRect/>
          </a:stretch>
        </p:blipFill>
        <p:spPr>
          <a:xfrm>
            <a:off x="1109406" y="2579584"/>
            <a:ext cx="3769177" cy="3569755"/>
          </a:xfrm>
          <a:prstGeom prst="rect">
            <a:avLst/>
          </a:prstGeom>
        </p:spPr>
      </p:pic>
      <p:pic>
        <p:nvPicPr>
          <p:cNvPr id="6" name="object 6"/>
          <p:cNvPicPr/>
          <p:nvPr/>
        </p:nvPicPr>
        <p:blipFill>
          <a:blip r:embed="rId4" cstate="print"/>
          <a:stretch>
            <a:fillRect/>
          </a:stretch>
        </p:blipFill>
        <p:spPr>
          <a:xfrm>
            <a:off x="8444221" y="1735104"/>
            <a:ext cx="3446920" cy="4054571"/>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27"/>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497" name="Google Shape;497;p27"/>
          <p:cNvSpPr txBox="1"/>
          <p:nvPr/>
        </p:nvSpPr>
        <p:spPr>
          <a:xfrm>
            <a:off x="3948115" y="1240633"/>
            <a:ext cx="184800" cy="577200"/>
          </a:xfrm>
          <a:prstGeom prst="rect">
            <a:avLst/>
          </a:prstGeom>
          <a:noFill/>
          <a:ln>
            <a:noFill/>
          </a:ln>
        </p:spPr>
        <p:txBody>
          <a:bodyPr spcFirstLastPara="1" wrap="square" lIns="91433" tIns="45700" rIns="91433" bIns="45700" anchor="t" anchorCtr="0">
            <a:noAutofit/>
          </a:bodyPr>
          <a:lstStyle/>
          <a:p>
            <a:pPr>
              <a:buClr>
                <a:srgbClr val="000000"/>
              </a:buClr>
              <a:buSzPts val="2400"/>
            </a:pPr>
            <a:endParaRPr sz="3200">
              <a:solidFill>
                <a:srgbClr val="000000"/>
              </a:solidFill>
              <a:latin typeface="Gill Sans"/>
              <a:ea typeface="Gill Sans"/>
              <a:cs typeface="Gill Sans"/>
              <a:sym typeface="Gill Sans"/>
            </a:endParaRPr>
          </a:p>
        </p:txBody>
      </p:sp>
      <p:pic>
        <p:nvPicPr>
          <p:cNvPr id="498" name="Google Shape;498;p27"/>
          <p:cNvPicPr preferRelativeResize="0"/>
          <p:nvPr/>
        </p:nvPicPr>
        <p:blipFill rotWithShape="1">
          <a:blip r:embed="rId4">
            <a:alphaModFix/>
          </a:blip>
          <a:srcRect/>
          <a:stretch/>
        </p:blipFill>
        <p:spPr>
          <a:xfrm>
            <a:off x="8869364" y="650756"/>
            <a:ext cx="1223965" cy="370285"/>
          </a:xfrm>
          <a:prstGeom prst="rect">
            <a:avLst/>
          </a:prstGeom>
          <a:noFill/>
          <a:ln>
            <a:noFill/>
          </a:ln>
        </p:spPr>
      </p:pic>
      <p:sp>
        <p:nvSpPr>
          <p:cNvPr id="499" name="Google Shape;499;p27"/>
          <p:cNvSpPr txBox="1">
            <a:spLocks noGrp="1"/>
          </p:cNvSpPr>
          <p:nvPr>
            <p:ph type="subTitle" idx="1"/>
          </p:nvPr>
        </p:nvSpPr>
        <p:spPr>
          <a:xfrm>
            <a:off x="3448337" y="2674145"/>
            <a:ext cx="5097200" cy="1643200"/>
          </a:xfrm>
          <a:prstGeom prst="rect">
            <a:avLst/>
          </a:prstGeom>
          <a:solidFill>
            <a:srgbClr val="464646">
              <a:alpha val="25882"/>
            </a:srgbClr>
          </a:solidFill>
          <a:ln>
            <a:noFill/>
          </a:ln>
        </p:spPr>
        <p:txBody>
          <a:bodyPr spcFirstLastPara="1" wrap="square" lIns="68567" tIns="68567" rIns="68567" bIns="68567" anchor="ctr" anchorCtr="0">
            <a:noAutofit/>
          </a:bodyPr>
          <a:lstStyle/>
          <a:p>
            <a:pPr rtl="0">
              <a:lnSpc>
                <a:spcPct val="90000"/>
              </a:lnSpc>
              <a:buClr>
                <a:schemeClr val="lt1"/>
              </a:buClr>
              <a:buSzPts val="2700"/>
            </a:pPr>
            <a:r>
              <a:rPr lang="en" sz="3600">
                <a:solidFill>
                  <a:schemeClr val="lt1"/>
                </a:solidFill>
              </a:rPr>
              <a:t>What is next?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8"/>
          <p:cNvPicPr preferRelativeResize="0"/>
          <p:nvPr/>
        </p:nvPicPr>
        <p:blipFill rotWithShape="1">
          <a:blip r:embed="rId3">
            <a:alphaModFix/>
          </a:blip>
          <a:srcRect/>
          <a:stretch/>
        </p:blipFill>
        <p:spPr>
          <a:xfrm>
            <a:off x="152400" y="1453775"/>
            <a:ext cx="11887200" cy="4190703"/>
          </a:xfrm>
          <a:prstGeom prst="rect">
            <a:avLst/>
          </a:prstGeom>
          <a:noFill/>
          <a:ln>
            <a:noFill/>
          </a:ln>
        </p:spPr>
      </p:pic>
      <p:sp>
        <p:nvSpPr>
          <p:cNvPr id="505" name="Google Shape;505;p28"/>
          <p:cNvSpPr txBox="1"/>
          <p:nvPr/>
        </p:nvSpPr>
        <p:spPr>
          <a:xfrm>
            <a:off x="1748725" y="533401"/>
            <a:ext cx="8988400" cy="636186"/>
          </a:xfrm>
          <a:prstGeom prst="rect">
            <a:avLst/>
          </a:prstGeom>
          <a:noFill/>
          <a:ln>
            <a:noFill/>
          </a:ln>
        </p:spPr>
        <p:txBody>
          <a:bodyPr spcFirstLastPara="1" wrap="square" lIns="91433" tIns="91433" rIns="91433" bIns="91433" anchor="t" anchorCtr="0">
            <a:spAutoFit/>
          </a:bodyPr>
          <a:lstStyle/>
          <a:p>
            <a:pPr>
              <a:buClr>
                <a:srgbClr val="000000"/>
              </a:buClr>
              <a:buSzPts val="1100"/>
            </a:pPr>
            <a:r>
              <a:rPr lang="en" sz="1467">
                <a:solidFill>
                  <a:srgbClr val="123693"/>
                </a:solidFill>
                <a:highlight>
                  <a:srgbClr val="FFFFFF"/>
                </a:highlight>
                <a:latin typeface="Arial"/>
                <a:ea typeface="Arial"/>
                <a:cs typeface="Arial"/>
                <a:sym typeface="Arial"/>
              </a:rPr>
              <a:t>DeepMind expands the AlphaFold Protein Structure Database from nearly 1 million to over 200 million structures, including predictions for most proteins in UniProt</a:t>
            </a:r>
            <a:endParaRPr sz="1467">
              <a:solidFill>
                <a:srgbClr val="000000"/>
              </a:solidFill>
              <a:latin typeface="Arial"/>
              <a:ea typeface="Arial"/>
              <a:cs typeface="Arial"/>
              <a:sym typeface="Arial"/>
            </a:endParaRPr>
          </a:p>
        </p:txBody>
      </p:sp>
      <p:sp>
        <p:nvSpPr>
          <p:cNvPr id="506" name="Google Shape;506;p28"/>
          <p:cNvSpPr txBox="1"/>
          <p:nvPr/>
        </p:nvSpPr>
        <p:spPr>
          <a:xfrm>
            <a:off x="1896225" y="6007576"/>
            <a:ext cx="8238000" cy="636186"/>
          </a:xfrm>
          <a:prstGeom prst="rect">
            <a:avLst/>
          </a:prstGeom>
          <a:noFill/>
          <a:ln>
            <a:noFill/>
          </a:ln>
        </p:spPr>
        <p:txBody>
          <a:bodyPr spcFirstLastPara="1" wrap="square" lIns="91433" tIns="91433" rIns="91433" bIns="91433" anchor="t" anchorCtr="0">
            <a:spAutoFit/>
          </a:bodyPr>
          <a:lstStyle/>
          <a:p>
            <a:pPr>
              <a:buClr>
                <a:srgbClr val="000000"/>
              </a:buClr>
              <a:buSzPts val="1100"/>
            </a:pPr>
            <a:r>
              <a:rPr lang="en" sz="1467">
                <a:solidFill>
                  <a:srgbClr val="123693"/>
                </a:solidFill>
                <a:highlight>
                  <a:srgbClr val="FFFFFF"/>
                </a:highlight>
                <a:latin typeface="Arial"/>
                <a:ea typeface="Arial"/>
                <a:cs typeface="Arial"/>
                <a:sym typeface="Arial"/>
              </a:rPr>
              <a:t>Our hope is that AI will be useful for disease research, and ultimately improve the quality of life for millions of patients around the world.</a:t>
            </a:r>
            <a:endParaRPr sz="1733">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9"/>
          <p:cNvPicPr preferRelativeResize="0"/>
          <p:nvPr/>
        </p:nvPicPr>
        <p:blipFill rotWithShape="1">
          <a:blip r:embed="rId3">
            <a:alphaModFix/>
          </a:blip>
          <a:srcRect/>
          <a:stretch/>
        </p:blipFill>
        <p:spPr>
          <a:xfrm>
            <a:off x="252234" y="332792"/>
            <a:ext cx="5477669" cy="2297499"/>
          </a:xfrm>
          <a:prstGeom prst="rect">
            <a:avLst/>
          </a:prstGeom>
          <a:noFill/>
          <a:ln>
            <a:noFill/>
          </a:ln>
        </p:spPr>
      </p:pic>
      <p:pic>
        <p:nvPicPr>
          <p:cNvPr id="512" name="Google Shape;512;p29"/>
          <p:cNvPicPr preferRelativeResize="0"/>
          <p:nvPr/>
        </p:nvPicPr>
        <p:blipFill rotWithShape="1">
          <a:blip r:embed="rId4">
            <a:alphaModFix/>
          </a:blip>
          <a:srcRect/>
          <a:stretch/>
        </p:blipFill>
        <p:spPr>
          <a:xfrm>
            <a:off x="4587067" y="2833491"/>
            <a:ext cx="7002855" cy="382131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0"/>
          <p:cNvPicPr preferRelativeResize="0"/>
          <p:nvPr/>
        </p:nvPicPr>
        <p:blipFill rotWithShape="1">
          <a:blip r:embed="rId3">
            <a:alphaModFix/>
          </a:blip>
          <a:srcRect/>
          <a:stretch/>
        </p:blipFill>
        <p:spPr>
          <a:xfrm>
            <a:off x="1" y="1403012"/>
            <a:ext cx="12192001" cy="453655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p:cNvSpPr txBox="1">
            <a:spLocks noGrp="1"/>
          </p:cNvSpPr>
          <p:nvPr>
            <p:ph type="title"/>
          </p:nvPr>
        </p:nvSpPr>
        <p:spPr>
          <a:xfrm>
            <a:off x="52575" y="48475"/>
            <a:ext cx="9086000" cy="1236000"/>
          </a:xfrm>
          <a:prstGeom prst="rect">
            <a:avLst/>
          </a:prstGeom>
          <a:noFill/>
          <a:ln>
            <a:noFill/>
          </a:ln>
        </p:spPr>
        <p:txBody>
          <a:bodyPr spcFirstLastPara="1" wrap="square" lIns="91433" tIns="45700" rIns="91433" bIns="45700" anchor="t" anchorCtr="0">
            <a:noAutofit/>
          </a:bodyPr>
          <a:lstStyle/>
          <a:p>
            <a:pPr rtl="0">
              <a:lnSpc>
                <a:spcPct val="90000"/>
              </a:lnSpc>
              <a:buSzPts val="3300"/>
            </a:pPr>
            <a:r>
              <a:rPr lang="en" sz="3467" b="1">
                <a:solidFill>
                  <a:srgbClr val="50B9AE"/>
                </a:solidFill>
              </a:rPr>
              <a:t>NIH Pilot results</a:t>
            </a:r>
            <a:endParaRPr sz="3467" b="1">
              <a:solidFill>
                <a:srgbClr val="50B9AE"/>
              </a:solidFill>
            </a:endParaRPr>
          </a:p>
          <a:p>
            <a:pPr rtl="0">
              <a:lnSpc>
                <a:spcPct val="90000"/>
              </a:lnSpc>
              <a:buSzPts val="3300"/>
            </a:pPr>
            <a:r>
              <a:rPr lang="en" sz="2400" i="1">
                <a:solidFill>
                  <a:schemeClr val="dk2"/>
                </a:solidFill>
              </a:rPr>
              <a:t>Custom review of deposits by Figshare data experts</a:t>
            </a:r>
            <a:endParaRPr sz="2400" i="1">
              <a:solidFill>
                <a:schemeClr val="dk2"/>
              </a:solidFill>
            </a:endParaRPr>
          </a:p>
          <a:p>
            <a:pPr rtl="0">
              <a:lnSpc>
                <a:spcPct val="90000"/>
              </a:lnSpc>
              <a:buSzPts val="3300"/>
            </a:pPr>
            <a:endParaRPr sz="2400"/>
          </a:p>
        </p:txBody>
      </p:sp>
      <p:sp>
        <p:nvSpPr>
          <p:cNvPr id="523" name="Google Shape;523;p31"/>
          <p:cNvSpPr/>
          <p:nvPr/>
        </p:nvSpPr>
        <p:spPr>
          <a:xfrm>
            <a:off x="10074100" y="2206467"/>
            <a:ext cx="539600" cy="2496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24" name="Google Shape;524;p31"/>
          <p:cNvPicPr preferRelativeResize="0"/>
          <p:nvPr/>
        </p:nvPicPr>
        <p:blipFill rotWithShape="1">
          <a:blip r:embed="rId3">
            <a:alphaModFix/>
          </a:blip>
          <a:srcRect/>
          <a:stretch/>
        </p:blipFill>
        <p:spPr>
          <a:xfrm>
            <a:off x="3456123" y="3756324"/>
            <a:ext cx="5981800" cy="3101675"/>
          </a:xfrm>
          <a:prstGeom prst="rect">
            <a:avLst/>
          </a:prstGeom>
          <a:noFill/>
          <a:ln>
            <a:noFill/>
          </a:ln>
        </p:spPr>
      </p:pic>
      <p:pic>
        <p:nvPicPr>
          <p:cNvPr id="525" name="Google Shape;525;p31"/>
          <p:cNvPicPr preferRelativeResize="0"/>
          <p:nvPr/>
        </p:nvPicPr>
        <p:blipFill rotWithShape="1">
          <a:blip r:embed="rId4">
            <a:alphaModFix/>
          </a:blip>
          <a:srcRect/>
          <a:stretch/>
        </p:blipFill>
        <p:spPr>
          <a:xfrm>
            <a:off x="2574468" y="1068936"/>
            <a:ext cx="4920001" cy="2659433"/>
          </a:xfrm>
          <a:prstGeom prst="rect">
            <a:avLst/>
          </a:prstGeom>
          <a:noFill/>
          <a:ln>
            <a:noFill/>
          </a:ln>
        </p:spPr>
      </p:pic>
      <p:pic>
        <p:nvPicPr>
          <p:cNvPr id="526" name="Google Shape;526;p31"/>
          <p:cNvPicPr preferRelativeResize="0"/>
          <p:nvPr/>
        </p:nvPicPr>
        <p:blipFill rotWithShape="1">
          <a:blip r:embed="rId5">
            <a:alphaModFix/>
          </a:blip>
          <a:srcRect/>
          <a:stretch/>
        </p:blipFill>
        <p:spPr>
          <a:xfrm>
            <a:off x="7436301" y="996870"/>
            <a:ext cx="2456500" cy="2731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32"/>
          <p:cNvPicPr preferRelativeResize="0"/>
          <p:nvPr/>
        </p:nvPicPr>
        <p:blipFill rotWithShape="1">
          <a:blip r:embed="rId3">
            <a:alphaModFix/>
          </a:blip>
          <a:srcRect/>
          <a:stretch/>
        </p:blipFill>
        <p:spPr>
          <a:xfrm>
            <a:off x="0" y="-390357"/>
            <a:ext cx="12192000" cy="7619780"/>
          </a:xfrm>
          <a:prstGeom prst="rect">
            <a:avLst/>
          </a:prstGeom>
          <a:noFill/>
          <a:ln>
            <a:noFill/>
          </a:ln>
        </p:spPr>
      </p:pic>
      <p:sp>
        <p:nvSpPr>
          <p:cNvPr id="532" name="Google Shape;532;p32"/>
          <p:cNvSpPr txBox="1"/>
          <p:nvPr/>
        </p:nvSpPr>
        <p:spPr>
          <a:xfrm>
            <a:off x="3948115" y="1240633"/>
            <a:ext cx="184800" cy="577200"/>
          </a:xfrm>
          <a:prstGeom prst="rect">
            <a:avLst/>
          </a:prstGeom>
          <a:noFill/>
          <a:ln>
            <a:noFill/>
          </a:ln>
        </p:spPr>
        <p:txBody>
          <a:bodyPr spcFirstLastPara="1" wrap="square" lIns="91433" tIns="45700" rIns="91433" bIns="45700" anchor="t" anchorCtr="0">
            <a:noAutofit/>
          </a:bodyPr>
          <a:lstStyle/>
          <a:p>
            <a:pPr>
              <a:buClr>
                <a:srgbClr val="000000"/>
              </a:buClr>
              <a:buSzPts val="2400"/>
            </a:pPr>
            <a:endParaRPr sz="3200">
              <a:solidFill>
                <a:srgbClr val="000000"/>
              </a:solidFill>
              <a:latin typeface="Gill Sans"/>
              <a:ea typeface="Gill Sans"/>
              <a:cs typeface="Gill Sans"/>
              <a:sym typeface="Gill Sans"/>
            </a:endParaRPr>
          </a:p>
        </p:txBody>
      </p:sp>
      <p:pic>
        <p:nvPicPr>
          <p:cNvPr id="533" name="Google Shape;533;p32"/>
          <p:cNvPicPr preferRelativeResize="0"/>
          <p:nvPr/>
        </p:nvPicPr>
        <p:blipFill rotWithShape="1">
          <a:blip r:embed="rId4">
            <a:alphaModFix/>
          </a:blip>
          <a:srcRect/>
          <a:stretch/>
        </p:blipFill>
        <p:spPr>
          <a:xfrm>
            <a:off x="8869364" y="650756"/>
            <a:ext cx="1223965" cy="370285"/>
          </a:xfrm>
          <a:prstGeom prst="rect">
            <a:avLst/>
          </a:prstGeom>
          <a:noFill/>
          <a:ln>
            <a:noFill/>
          </a:ln>
        </p:spPr>
      </p:pic>
      <p:sp>
        <p:nvSpPr>
          <p:cNvPr id="534" name="Google Shape;534;p32"/>
          <p:cNvSpPr txBox="1">
            <a:spLocks noGrp="1"/>
          </p:cNvSpPr>
          <p:nvPr>
            <p:ph type="subTitle" idx="1"/>
          </p:nvPr>
        </p:nvSpPr>
        <p:spPr>
          <a:xfrm>
            <a:off x="3448337" y="2674145"/>
            <a:ext cx="5097200" cy="1643200"/>
          </a:xfrm>
          <a:prstGeom prst="rect">
            <a:avLst/>
          </a:prstGeom>
          <a:solidFill>
            <a:srgbClr val="464646">
              <a:alpha val="25882"/>
            </a:srgbClr>
          </a:solidFill>
          <a:ln>
            <a:noFill/>
          </a:ln>
        </p:spPr>
        <p:txBody>
          <a:bodyPr spcFirstLastPara="1" wrap="square" lIns="68567" tIns="68567" rIns="68567" bIns="68567" anchor="ctr" anchorCtr="0">
            <a:noAutofit/>
          </a:bodyPr>
          <a:lstStyle/>
          <a:p>
            <a:pPr rtl="0">
              <a:lnSpc>
                <a:spcPct val="90000"/>
              </a:lnSpc>
              <a:buClr>
                <a:schemeClr val="lt1"/>
              </a:buClr>
              <a:buSzPts val="2700"/>
            </a:pPr>
            <a:r>
              <a:rPr lang="en" sz="3600">
                <a:solidFill>
                  <a:schemeClr val="lt1"/>
                </a:solidFill>
              </a:rPr>
              <a:t>The future is bright for open data</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33"/>
          <p:cNvPicPr preferRelativeResize="0"/>
          <p:nvPr/>
        </p:nvPicPr>
        <p:blipFill rotWithShape="1">
          <a:blip r:embed="rId3">
            <a:alphaModFix/>
          </a:blip>
          <a:srcRect/>
          <a:stretch/>
        </p:blipFill>
        <p:spPr>
          <a:xfrm>
            <a:off x="2004725" y="1465226"/>
            <a:ext cx="8615648" cy="4230124"/>
          </a:xfrm>
          <a:prstGeom prst="rect">
            <a:avLst/>
          </a:prstGeom>
          <a:noFill/>
          <a:ln>
            <a:noFill/>
          </a:ln>
        </p:spPr>
      </p:pic>
      <p:sp>
        <p:nvSpPr>
          <p:cNvPr id="541" name="Google Shape;541;p33"/>
          <p:cNvSpPr txBox="1"/>
          <p:nvPr/>
        </p:nvSpPr>
        <p:spPr>
          <a:xfrm>
            <a:off x="609600" y="406401"/>
            <a:ext cx="8542400" cy="670913"/>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SzPts val="1800"/>
            </a:pPr>
            <a:r>
              <a:rPr lang="en" sz="2400">
                <a:solidFill>
                  <a:srgbClr val="12919C"/>
                </a:solidFill>
                <a:latin typeface="Arial"/>
                <a:ea typeface="Arial"/>
                <a:cs typeface="Arial"/>
                <a:sym typeface="Arial"/>
              </a:rPr>
              <a:t>Assuming no research funding</a:t>
            </a:r>
            <a:endParaRPr sz="2800">
              <a:solidFill>
                <a:srgbClr val="12919C"/>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4"/>
          <p:cNvSpPr txBox="1"/>
          <p:nvPr/>
        </p:nvSpPr>
        <p:spPr>
          <a:xfrm>
            <a:off x="433867" y="965734"/>
            <a:ext cx="11657200" cy="5105781"/>
          </a:xfrm>
          <a:prstGeom prst="rect">
            <a:avLst/>
          </a:prstGeom>
          <a:noFill/>
          <a:ln>
            <a:noFill/>
          </a:ln>
        </p:spPr>
        <p:txBody>
          <a:bodyPr spcFirstLastPara="1" wrap="square" lIns="121900" tIns="121900" rIns="121900" bIns="121900" anchor="t" anchorCtr="0">
            <a:spAutoFit/>
          </a:bodyPr>
          <a:lstStyle/>
          <a:p>
            <a:pPr>
              <a:lnSpc>
                <a:spcPct val="115000"/>
              </a:lnSpc>
              <a:spcBef>
                <a:spcPts val="1867"/>
              </a:spcBef>
              <a:buClr>
                <a:srgbClr val="000000"/>
              </a:buClr>
              <a:buSzPts val="1600"/>
            </a:pPr>
            <a:r>
              <a:rPr lang="en" sz="2133">
                <a:solidFill>
                  <a:srgbClr val="12919C"/>
                </a:solidFill>
                <a:highlight>
                  <a:srgbClr val="FFFFFF"/>
                </a:highlight>
                <a:latin typeface="Arial"/>
                <a:ea typeface="Arial"/>
                <a:cs typeface="Arial"/>
                <a:sym typeface="Arial"/>
              </a:rPr>
              <a:t>Data with no checks that can be useful</a:t>
            </a:r>
            <a:endParaRPr sz="2133">
              <a:solidFill>
                <a:srgbClr val="12919C"/>
              </a:solidFill>
              <a:highlight>
                <a:srgbClr val="FFFFFF"/>
              </a:highlight>
              <a:latin typeface="Arial"/>
              <a:ea typeface="Arial"/>
              <a:cs typeface="Arial"/>
              <a:sym typeface="Arial"/>
            </a:endParaRPr>
          </a:p>
          <a:p>
            <a:pPr marL="609585" indent="-406390">
              <a:lnSpc>
                <a:spcPct val="115000"/>
              </a:lnSpc>
              <a:spcBef>
                <a:spcPts val="1867"/>
              </a:spcBef>
              <a:buClr>
                <a:schemeClr val="dk1"/>
              </a:buClr>
              <a:buSzPts val="1200"/>
              <a:buFont typeface="Arial"/>
              <a:buChar char="●"/>
            </a:pPr>
            <a:r>
              <a:rPr lang="en" sz="1600">
                <a:solidFill>
                  <a:schemeClr val="dk1"/>
                </a:solidFill>
                <a:highlight>
                  <a:srgbClr val="FFFFFF"/>
                </a:highlight>
                <a:latin typeface="Arial"/>
                <a:ea typeface="Arial"/>
                <a:cs typeface="Arial"/>
                <a:sym typeface="Arial"/>
              </a:rPr>
              <a:t>Academic files and metadata are available on the internet in repositories that follow </a:t>
            </a:r>
            <a:r>
              <a:rPr lang="en" sz="1600">
                <a:solidFill>
                  <a:schemeClr val="dk1"/>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best practice norms</a:t>
            </a:r>
            <a:r>
              <a:rPr lang="en" sz="1600">
                <a:solidFill>
                  <a:schemeClr val="dk1"/>
                </a:solidFill>
                <a:highlight>
                  <a:srgbClr val="FFFFFF"/>
                </a:highlight>
                <a:latin typeface="Arial"/>
                <a:ea typeface="Arial"/>
                <a:cs typeface="Arial"/>
                <a:sym typeface="Arial"/>
              </a:rPr>
              <a:t>.</a:t>
            </a:r>
            <a:endParaRPr sz="1600">
              <a:solidFill>
                <a:schemeClr val="dk1"/>
              </a:solidFill>
              <a:highlight>
                <a:srgbClr val="FFFFFF"/>
              </a:highlight>
              <a:latin typeface="Arial"/>
              <a:ea typeface="Arial"/>
              <a:cs typeface="Arial"/>
              <a:sym typeface="Arial"/>
            </a:endParaRPr>
          </a:p>
          <a:p>
            <a:pPr>
              <a:lnSpc>
                <a:spcPct val="115000"/>
              </a:lnSpc>
              <a:spcBef>
                <a:spcPts val="1867"/>
              </a:spcBef>
              <a:buClr>
                <a:srgbClr val="000000"/>
              </a:buClr>
              <a:buSzPts val="1600"/>
            </a:pPr>
            <a:r>
              <a:rPr lang="en" sz="2133">
                <a:solidFill>
                  <a:srgbClr val="12919C"/>
                </a:solidFill>
                <a:highlight>
                  <a:schemeClr val="lt1"/>
                </a:highlight>
                <a:latin typeface="Arial"/>
                <a:ea typeface="Arial"/>
                <a:cs typeface="Arial"/>
                <a:sym typeface="Arial"/>
              </a:rPr>
              <a:t>Top level check to make data Findable and Accessible</a:t>
            </a:r>
            <a:endParaRPr sz="2133">
              <a:solidFill>
                <a:srgbClr val="12919C"/>
              </a:solidFill>
              <a:highlight>
                <a:schemeClr val="lt1"/>
              </a:highlight>
              <a:latin typeface="Arial"/>
              <a:ea typeface="Arial"/>
              <a:cs typeface="Arial"/>
              <a:sym typeface="Arial"/>
            </a:endParaRPr>
          </a:p>
          <a:p>
            <a:pPr marL="609585" indent="-406390">
              <a:lnSpc>
                <a:spcPct val="115000"/>
              </a:lnSpc>
              <a:spcBef>
                <a:spcPts val="1867"/>
              </a:spcBef>
              <a:buClr>
                <a:schemeClr val="dk1"/>
              </a:buClr>
              <a:buSzPts val="1200"/>
              <a:buFont typeface="Arial"/>
              <a:buChar char="●"/>
            </a:pPr>
            <a:r>
              <a:rPr lang="en" sz="1600">
                <a:solidFill>
                  <a:schemeClr val="dk1"/>
                </a:solidFill>
                <a:highlight>
                  <a:srgbClr val="FFFFFF"/>
                </a:highlight>
                <a:latin typeface="Arial"/>
                <a:ea typeface="Arial"/>
                <a:cs typeface="Arial"/>
                <a:sym typeface="Arial"/>
              </a:rPr>
              <a:t>The metadata is sufficient to be discoverable through a google search</a:t>
            </a:r>
            <a:endParaRPr sz="1600">
              <a:solidFill>
                <a:schemeClr val="dk1"/>
              </a:solidFill>
              <a:highlight>
                <a:srgbClr val="FFFFFF"/>
              </a:highlight>
              <a:latin typeface="Arial"/>
              <a:ea typeface="Arial"/>
              <a:cs typeface="Arial"/>
              <a:sym typeface="Arial"/>
            </a:endParaRPr>
          </a:p>
          <a:p>
            <a:pPr marL="609585" indent="-406390">
              <a:lnSpc>
                <a:spcPct val="115000"/>
              </a:lnSpc>
              <a:buClr>
                <a:schemeClr val="dk1"/>
              </a:buClr>
              <a:buSzPts val="1200"/>
              <a:buFont typeface="Arial"/>
              <a:buChar char="●"/>
            </a:pPr>
            <a:r>
              <a:rPr lang="en" sz="1600">
                <a:solidFill>
                  <a:schemeClr val="dk1"/>
                </a:solidFill>
                <a:highlight>
                  <a:srgbClr val="FFFFFF"/>
                </a:highlight>
                <a:latin typeface="Arial"/>
                <a:ea typeface="Arial"/>
                <a:cs typeface="Arial"/>
                <a:sym typeface="Arial"/>
              </a:rPr>
              <a:t>Policy compliant checks - the files have no PII, are under the correct license</a:t>
            </a:r>
            <a:endParaRPr sz="1600">
              <a:solidFill>
                <a:schemeClr val="dk1"/>
              </a:solidFill>
              <a:highlight>
                <a:srgbClr val="FFFFFF"/>
              </a:highlight>
              <a:latin typeface="Arial"/>
              <a:ea typeface="Arial"/>
              <a:cs typeface="Arial"/>
              <a:sym typeface="Arial"/>
            </a:endParaRPr>
          </a:p>
          <a:p>
            <a:pPr marL="609585" indent="-406390">
              <a:lnSpc>
                <a:spcPct val="115000"/>
              </a:lnSpc>
              <a:buClr>
                <a:schemeClr val="dk1"/>
              </a:buClr>
              <a:buSzPts val="1200"/>
              <a:buFont typeface="Arial"/>
              <a:buChar char="●"/>
            </a:pPr>
            <a:r>
              <a:rPr lang="en" sz="1600">
                <a:solidFill>
                  <a:schemeClr val="dk1"/>
                </a:solidFill>
                <a:highlight>
                  <a:srgbClr val="FFFFFF"/>
                </a:highlight>
                <a:latin typeface="Arial"/>
                <a:ea typeface="Arial"/>
                <a:cs typeface="Arial"/>
                <a:sym typeface="Arial"/>
              </a:rPr>
              <a:t>Appropriate use of PIDs and metadata standards</a:t>
            </a:r>
            <a:endParaRPr sz="1600">
              <a:solidFill>
                <a:schemeClr val="dk1"/>
              </a:solidFill>
              <a:highlight>
                <a:srgbClr val="FFFFFF"/>
              </a:highlight>
              <a:latin typeface="Arial"/>
              <a:ea typeface="Arial"/>
              <a:cs typeface="Arial"/>
              <a:sym typeface="Arial"/>
            </a:endParaRPr>
          </a:p>
          <a:p>
            <a:pPr>
              <a:lnSpc>
                <a:spcPct val="115000"/>
              </a:lnSpc>
              <a:spcBef>
                <a:spcPts val="1867"/>
              </a:spcBef>
              <a:buClr>
                <a:srgbClr val="000000"/>
              </a:buClr>
              <a:buSzPts val="1600"/>
            </a:pPr>
            <a:r>
              <a:rPr lang="en" sz="2133">
                <a:solidFill>
                  <a:srgbClr val="12919C"/>
                </a:solidFill>
                <a:highlight>
                  <a:srgbClr val="FFFFFF"/>
                </a:highlight>
                <a:latin typeface="Arial"/>
                <a:ea typeface="Arial"/>
                <a:cs typeface="Arial"/>
                <a:sym typeface="Arial"/>
              </a:rPr>
              <a:t>Interoperable and Reusable</a:t>
            </a:r>
            <a:endParaRPr sz="2133">
              <a:solidFill>
                <a:srgbClr val="12919C"/>
              </a:solidFill>
              <a:highlight>
                <a:srgbClr val="FFFFFF"/>
              </a:highlight>
              <a:latin typeface="Arial"/>
              <a:ea typeface="Arial"/>
              <a:cs typeface="Arial"/>
              <a:sym typeface="Arial"/>
            </a:endParaRPr>
          </a:p>
          <a:p>
            <a:pPr marL="609585" indent="-406390">
              <a:lnSpc>
                <a:spcPct val="115000"/>
              </a:lnSpc>
              <a:spcBef>
                <a:spcPts val="1867"/>
              </a:spcBef>
              <a:buClr>
                <a:schemeClr val="dk1"/>
              </a:buClr>
              <a:buSzPts val="1200"/>
              <a:buFont typeface="Arial"/>
              <a:buChar char="●"/>
            </a:pPr>
            <a:r>
              <a:rPr lang="en" sz="1600">
                <a:solidFill>
                  <a:schemeClr val="dk1"/>
                </a:solidFill>
                <a:highlight>
                  <a:srgbClr val="FFFFFF"/>
                </a:highlight>
                <a:latin typeface="Arial"/>
                <a:ea typeface="Arial"/>
                <a:cs typeface="Arial"/>
                <a:sym typeface="Arial"/>
              </a:rPr>
              <a:t>Files are in an open, preservation-optimised format</a:t>
            </a:r>
            <a:endParaRPr sz="1600">
              <a:solidFill>
                <a:schemeClr val="dk1"/>
              </a:solidFill>
              <a:highlight>
                <a:srgbClr val="FFFFFF"/>
              </a:highlight>
              <a:latin typeface="Arial"/>
              <a:ea typeface="Arial"/>
              <a:cs typeface="Arial"/>
              <a:sym typeface="Arial"/>
            </a:endParaRPr>
          </a:p>
          <a:p>
            <a:pPr marL="609585" indent="-406390">
              <a:lnSpc>
                <a:spcPct val="115000"/>
              </a:lnSpc>
              <a:buClr>
                <a:schemeClr val="dk1"/>
              </a:buClr>
              <a:buSzPts val="1200"/>
              <a:buFont typeface="Arial"/>
              <a:buChar char="●"/>
            </a:pPr>
            <a:r>
              <a:rPr lang="en" sz="1600">
                <a:solidFill>
                  <a:schemeClr val="dk1"/>
                </a:solidFill>
                <a:highlight>
                  <a:srgbClr val="FFFFFF"/>
                </a:highlight>
                <a:latin typeface="Arial"/>
                <a:ea typeface="Arial"/>
                <a:cs typeface="Arial"/>
                <a:sym typeface="Arial"/>
              </a:rPr>
              <a:t>Subject specific metadata schemas and file structures are applied in compliance with community best practice</a:t>
            </a:r>
            <a:endParaRPr sz="1600">
              <a:solidFill>
                <a:schemeClr val="dk1"/>
              </a:solidFill>
              <a:highlight>
                <a:srgbClr val="FFFFFF"/>
              </a:highlight>
              <a:latin typeface="Arial"/>
              <a:ea typeface="Arial"/>
              <a:cs typeface="Arial"/>
              <a:sym typeface="Arial"/>
            </a:endParaRPr>
          </a:p>
          <a:p>
            <a:pPr marL="609585" indent="-406390">
              <a:lnSpc>
                <a:spcPct val="115000"/>
              </a:lnSpc>
              <a:buClr>
                <a:schemeClr val="dk1"/>
              </a:buClr>
              <a:buSzPts val="1200"/>
              <a:buFont typeface="Arial"/>
              <a:buChar char="●"/>
            </a:pPr>
            <a:r>
              <a:rPr lang="en" sz="1600">
                <a:solidFill>
                  <a:schemeClr val="dk1"/>
                </a:solidFill>
                <a:highlight>
                  <a:srgbClr val="FFFFFF"/>
                </a:highlight>
                <a:latin typeface="Arial"/>
                <a:ea typeface="Arial"/>
                <a:cs typeface="Arial"/>
                <a:sym typeface="Arial"/>
              </a:rPr>
              <a:t>Forensic data checks for editing, augmenting</a:t>
            </a:r>
            <a:endParaRPr sz="1600">
              <a:solidFill>
                <a:schemeClr val="dk1"/>
              </a:solidFill>
              <a:highlight>
                <a:srgbClr val="FFFFFF"/>
              </a:highlight>
              <a:latin typeface="Arial"/>
              <a:ea typeface="Arial"/>
              <a:cs typeface="Arial"/>
              <a:sym typeface="Arial"/>
            </a:endParaRPr>
          </a:p>
          <a:p>
            <a:pPr marL="609585" indent="-406390">
              <a:lnSpc>
                <a:spcPct val="115000"/>
              </a:lnSpc>
              <a:buClr>
                <a:schemeClr val="dk1"/>
              </a:buClr>
              <a:buSzPts val="1200"/>
              <a:buFont typeface="Arial"/>
              <a:buChar char="●"/>
            </a:pPr>
            <a:r>
              <a:rPr lang="en" sz="1600">
                <a:solidFill>
                  <a:schemeClr val="dk1"/>
                </a:solidFill>
                <a:highlight>
                  <a:srgbClr val="FFFFFF"/>
                </a:highlight>
                <a:latin typeface="Arial"/>
                <a:ea typeface="Arial"/>
                <a:cs typeface="Arial"/>
                <a:sym typeface="Arial"/>
              </a:rPr>
              <a:t>Re-running of the results to ensure replicability</a:t>
            </a:r>
            <a:endParaRPr sz="2000">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5"/>
          <p:cNvSpPr txBox="1"/>
          <p:nvPr/>
        </p:nvSpPr>
        <p:spPr>
          <a:xfrm>
            <a:off x="1006200" y="967201"/>
            <a:ext cx="10200000" cy="4493113"/>
          </a:xfrm>
          <a:prstGeom prst="rect">
            <a:avLst/>
          </a:prstGeom>
          <a:noFill/>
          <a:ln>
            <a:noFill/>
          </a:ln>
        </p:spPr>
        <p:txBody>
          <a:bodyPr spcFirstLastPara="1" wrap="square" lIns="121900" tIns="121900" rIns="121900" bIns="121900" anchor="t" anchorCtr="0">
            <a:spAutoFit/>
          </a:bodyPr>
          <a:lstStyle/>
          <a:p>
            <a:pPr>
              <a:buClr>
                <a:srgbClr val="000000"/>
              </a:buClr>
              <a:buSzPts val="2100"/>
            </a:pPr>
            <a:r>
              <a:rPr lang="en" sz="2800" i="1">
                <a:solidFill>
                  <a:schemeClr val="dk2"/>
                </a:solidFill>
                <a:latin typeface="Calibri"/>
                <a:ea typeface="Calibri"/>
                <a:cs typeface="Calibri"/>
                <a:sym typeface="Calibri"/>
              </a:rPr>
              <a:t>“The speed at which any given scientific discipline advances will depend on how well its researchers collaborate with one another” </a:t>
            </a:r>
            <a:br>
              <a:rPr lang="en" sz="2800" i="1">
                <a:solidFill>
                  <a:schemeClr val="dk2"/>
                </a:solidFill>
                <a:latin typeface="Calibri"/>
                <a:ea typeface="Calibri"/>
                <a:cs typeface="Calibri"/>
                <a:sym typeface="Calibri"/>
              </a:rPr>
            </a:br>
            <a:r>
              <a:rPr lang="en" sz="1867">
                <a:solidFill>
                  <a:srgbClr val="12919C"/>
                </a:solidFill>
                <a:latin typeface="Calibri"/>
                <a:ea typeface="Calibri"/>
                <a:cs typeface="Calibri"/>
                <a:sym typeface="Calibri"/>
              </a:rPr>
              <a:t>-Jim Gray</a:t>
            </a:r>
            <a:endParaRPr sz="1867">
              <a:solidFill>
                <a:srgbClr val="12919C"/>
              </a:solidFill>
              <a:latin typeface="Calibri"/>
              <a:ea typeface="Calibri"/>
              <a:cs typeface="Calibri"/>
              <a:sym typeface="Calibri"/>
            </a:endParaRPr>
          </a:p>
          <a:p>
            <a:pPr>
              <a:buClr>
                <a:srgbClr val="000000"/>
              </a:buClr>
              <a:buSzPts val="1300"/>
            </a:pPr>
            <a:endParaRPr sz="1733">
              <a:solidFill>
                <a:srgbClr val="000000"/>
              </a:solidFill>
              <a:latin typeface="Calibri"/>
              <a:ea typeface="Calibri"/>
              <a:cs typeface="Calibri"/>
              <a:sym typeface="Calibri"/>
            </a:endParaRPr>
          </a:p>
          <a:p>
            <a:pPr>
              <a:buClr>
                <a:srgbClr val="000000"/>
              </a:buClr>
              <a:buSzPts val="1300"/>
            </a:pPr>
            <a:endParaRPr sz="1733">
              <a:solidFill>
                <a:srgbClr val="000000"/>
              </a:solidFill>
              <a:latin typeface="Calibri"/>
              <a:ea typeface="Calibri"/>
              <a:cs typeface="Calibri"/>
              <a:sym typeface="Calibri"/>
            </a:endParaRPr>
          </a:p>
          <a:p>
            <a:pPr>
              <a:buClr>
                <a:srgbClr val="000000"/>
              </a:buClr>
              <a:buSzPts val="1300"/>
            </a:pPr>
            <a:endParaRPr sz="1733">
              <a:solidFill>
                <a:srgbClr val="000000"/>
              </a:solidFill>
              <a:latin typeface="Calibri"/>
              <a:ea typeface="Calibri"/>
              <a:cs typeface="Calibri"/>
              <a:sym typeface="Calibri"/>
            </a:endParaRPr>
          </a:p>
          <a:p>
            <a:pPr>
              <a:buClr>
                <a:srgbClr val="000000"/>
              </a:buClr>
              <a:buSzPts val="2100"/>
            </a:pPr>
            <a:r>
              <a:rPr lang="en" sz="2800">
                <a:solidFill>
                  <a:schemeClr val="dk2"/>
                </a:solidFill>
                <a:latin typeface="Calibri"/>
                <a:ea typeface="Calibri"/>
                <a:cs typeface="Calibri"/>
                <a:sym typeface="Calibri"/>
              </a:rPr>
              <a:t>FAIR-ly provide:</a:t>
            </a:r>
            <a:endParaRPr sz="2800">
              <a:solidFill>
                <a:schemeClr val="dk2"/>
              </a:solidFill>
              <a:latin typeface="Calibri"/>
              <a:ea typeface="Calibri"/>
              <a:cs typeface="Calibri"/>
              <a:sym typeface="Calibri"/>
            </a:endParaRPr>
          </a:p>
          <a:p>
            <a:pPr>
              <a:buClr>
                <a:srgbClr val="000000"/>
              </a:buClr>
              <a:buSzPts val="1300"/>
            </a:pPr>
            <a:endParaRPr sz="1733">
              <a:solidFill>
                <a:srgbClr val="000000"/>
              </a:solidFill>
              <a:latin typeface="Calibri"/>
              <a:ea typeface="Calibri"/>
              <a:cs typeface="Calibri"/>
              <a:sym typeface="Calibri"/>
            </a:endParaRPr>
          </a:p>
          <a:p>
            <a:pPr marL="609585" indent="-440256">
              <a:buClr>
                <a:srgbClr val="12919C"/>
              </a:buClr>
              <a:buSzPts val="1600"/>
              <a:buFont typeface="Calibri"/>
              <a:buChar char="●"/>
            </a:pPr>
            <a:r>
              <a:rPr lang="en" sz="2133">
                <a:solidFill>
                  <a:srgbClr val="12919C"/>
                </a:solidFill>
                <a:latin typeface="Calibri"/>
                <a:ea typeface="Calibri"/>
                <a:cs typeface="Calibri"/>
                <a:sym typeface="Calibri"/>
              </a:rPr>
              <a:t>Access to literature</a:t>
            </a:r>
            <a:endParaRPr sz="2133">
              <a:solidFill>
                <a:srgbClr val="000000"/>
              </a:solidFill>
              <a:latin typeface="Calibri"/>
              <a:ea typeface="Calibri"/>
              <a:cs typeface="Calibri"/>
              <a:sym typeface="Calibri"/>
            </a:endParaRPr>
          </a:p>
          <a:p>
            <a:pPr marL="609585" indent="-440256">
              <a:buClr>
                <a:srgbClr val="12919C"/>
              </a:buClr>
              <a:buSzPts val="1600"/>
              <a:buFont typeface="Calibri"/>
              <a:buChar char="●"/>
            </a:pPr>
            <a:r>
              <a:rPr lang="en" sz="2133">
                <a:solidFill>
                  <a:srgbClr val="12919C"/>
                </a:solidFill>
                <a:latin typeface="Calibri"/>
                <a:ea typeface="Calibri"/>
                <a:cs typeface="Calibri"/>
                <a:sym typeface="Calibri"/>
              </a:rPr>
              <a:t>Ability to publish literature</a:t>
            </a:r>
            <a:endParaRPr sz="2133">
              <a:solidFill>
                <a:srgbClr val="000000"/>
              </a:solidFill>
              <a:latin typeface="Calibri"/>
              <a:ea typeface="Calibri"/>
              <a:cs typeface="Calibri"/>
              <a:sym typeface="Calibri"/>
            </a:endParaRPr>
          </a:p>
          <a:p>
            <a:pPr marL="609585" indent="-440256">
              <a:buClr>
                <a:srgbClr val="12919C"/>
              </a:buClr>
              <a:buSzPts val="1600"/>
              <a:buFont typeface="Calibri"/>
              <a:buChar char="●"/>
            </a:pPr>
            <a:r>
              <a:rPr lang="en" sz="2133">
                <a:solidFill>
                  <a:srgbClr val="12919C"/>
                </a:solidFill>
                <a:latin typeface="Calibri"/>
                <a:ea typeface="Calibri"/>
                <a:cs typeface="Calibri"/>
                <a:sym typeface="Calibri"/>
              </a:rPr>
              <a:t>Access to data</a:t>
            </a:r>
            <a:endParaRPr sz="2133">
              <a:solidFill>
                <a:srgbClr val="000000"/>
              </a:solidFill>
              <a:latin typeface="Calibri"/>
              <a:ea typeface="Calibri"/>
              <a:cs typeface="Calibri"/>
              <a:sym typeface="Calibri"/>
            </a:endParaRPr>
          </a:p>
          <a:p>
            <a:pPr marL="609585" indent="-440256">
              <a:buClr>
                <a:srgbClr val="12919C"/>
              </a:buClr>
              <a:buSzPts val="1600"/>
              <a:buFont typeface="Calibri"/>
              <a:buChar char="●"/>
            </a:pPr>
            <a:r>
              <a:rPr lang="en" sz="2133">
                <a:solidFill>
                  <a:srgbClr val="12919C"/>
                </a:solidFill>
                <a:latin typeface="Calibri"/>
                <a:ea typeface="Calibri"/>
                <a:cs typeface="Calibri"/>
                <a:sym typeface="Calibri"/>
              </a:rPr>
              <a:t>Ability to publish data</a:t>
            </a:r>
            <a:endParaRPr sz="2133">
              <a:solidFill>
                <a:srgbClr val="000000"/>
              </a:solidFill>
              <a:latin typeface="Calibri"/>
              <a:ea typeface="Calibri"/>
              <a:cs typeface="Calibri"/>
              <a:sym typeface="Calibri"/>
            </a:endParaRPr>
          </a:p>
          <a:p>
            <a:pPr>
              <a:buClr>
                <a:srgbClr val="000000"/>
              </a:buClr>
              <a:buSzPts val="1400"/>
            </a:pPr>
            <a:endParaRPr sz="1867">
              <a:solidFill>
                <a:srgbClr val="000000"/>
              </a:solidFill>
              <a:latin typeface="Arial"/>
              <a:ea typeface="Arial"/>
              <a:cs typeface="Arial"/>
              <a:sym typeface="Arial"/>
            </a:endParaRPr>
          </a:p>
        </p:txBody>
      </p:sp>
      <p:sp>
        <p:nvSpPr>
          <p:cNvPr id="552" name="Google Shape;552;p35"/>
          <p:cNvSpPr/>
          <p:nvPr/>
        </p:nvSpPr>
        <p:spPr>
          <a:xfrm>
            <a:off x="6276367" y="3323600"/>
            <a:ext cx="1882400" cy="1849600"/>
          </a:xfrm>
          <a:prstGeom prst="ellipse">
            <a:avLst/>
          </a:prstGeom>
          <a:noFill/>
          <a:ln w="76200" cap="flat" cmpd="sng">
            <a:solidFill>
              <a:srgbClr val="50B9AE"/>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highlight>
                <a:srgbClr val="50B9AE"/>
              </a:highlight>
              <a:latin typeface="Arial"/>
              <a:ea typeface="Arial"/>
              <a:cs typeface="Arial"/>
              <a:sym typeface="Arial"/>
            </a:endParaRPr>
          </a:p>
        </p:txBody>
      </p:sp>
      <p:sp>
        <p:nvSpPr>
          <p:cNvPr id="553" name="Google Shape;553;p35"/>
          <p:cNvSpPr/>
          <p:nvPr/>
        </p:nvSpPr>
        <p:spPr>
          <a:xfrm>
            <a:off x="7385967" y="3323600"/>
            <a:ext cx="1882400" cy="1849600"/>
          </a:xfrm>
          <a:prstGeom prst="ellipse">
            <a:avLst/>
          </a:prstGeom>
          <a:noFill/>
          <a:ln w="76200" cap="flat" cmpd="sng">
            <a:solidFill>
              <a:srgbClr val="F4CCCC"/>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highlight>
                <a:srgbClr val="50B9AE"/>
              </a:highlight>
              <a:latin typeface="Arial"/>
              <a:ea typeface="Arial"/>
              <a:cs typeface="Arial"/>
              <a:sym typeface="Arial"/>
            </a:endParaRPr>
          </a:p>
        </p:txBody>
      </p:sp>
      <p:sp>
        <p:nvSpPr>
          <p:cNvPr id="554" name="Google Shape;554;p35"/>
          <p:cNvSpPr/>
          <p:nvPr/>
        </p:nvSpPr>
        <p:spPr>
          <a:xfrm>
            <a:off x="6790567" y="2430167"/>
            <a:ext cx="1882400" cy="1849600"/>
          </a:xfrm>
          <a:prstGeom prst="ellipse">
            <a:avLst/>
          </a:prstGeom>
          <a:noFill/>
          <a:ln w="76200" cap="flat" cmpd="sng">
            <a:solidFill>
              <a:srgbClr val="D9EAD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highlight>
                <a:srgbClr val="50B9AE"/>
              </a:highlight>
              <a:latin typeface="Arial"/>
              <a:ea typeface="Arial"/>
              <a:cs typeface="Arial"/>
              <a:sym typeface="Arial"/>
            </a:endParaRPr>
          </a:p>
        </p:txBody>
      </p:sp>
      <p:sp>
        <p:nvSpPr>
          <p:cNvPr id="555" name="Google Shape;555;p35"/>
          <p:cNvSpPr txBox="1"/>
          <p:nvPr/>
        </p:nvSpPr>
        <p:spPr>
          <a:xfrm>
            <a:off x="6360633" y="4056767"/>
            <a:ext cx="10252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Arial"/>
                <a:ea typeface="Arial"/>
                <a:cs typeface="Arial"/>
                <a:sym typeface="Arial"/>
              </a:rPr>
              <a:t>People</a:t>
            </a:r>
            <a:endParaRPr sz="1867">
              <a:solidFill>
                <a:srgbClr val="000000"/>
              </a:solidFill>
              <a:latin typeface="Arial"/>
              <a:ea typeface="Arial"/>
              <a:cs typeface="Arial"/>
              <a:sym typeface="Arial"/>
            </a:endParaRPr>
          </a:p>
        </p:txBody>
      </p:sp>
      <p:sp>
        <p:nvSpPr>
          <p:cNvPr id="556" name="Google Shape;556;p35"/>
          <p:cNvSpPr txBox="1"/>
          <p:nvPr/>
        </p:nvSpPr>
        <p:spPr>
          <a:xfrm>
            <a:off x="8205384" y="4060168"/>
            <a:ext cx="10252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Arial"/>
                <a:ea typeface="Arial"/>
                <a:cs typeface="Arial"/>
                <a:sym typeface="Arial"/>
              </a:rPr>
              <a:t>Culture</a:t>
            </a:r>
            <a:endParaRPr sz="1867">
              <a:solidFill>
                <a:srgbClr val="000000"/>
              </a:solidFill>
              <a:latin typeface="Arial"/>
              <a:ea typeface="Arial"/>
              <a:cs typeface="Arial"/>
              <a:sym typeface="Arial"/>
            </a:endParaRPr>
          </a:p>
        </p:txBody>
      </p:sp>
      <p:sp>
        <p:nvSpPr>
          <p:cNvPr id="557" name="Google Shape;557;p35"/>
          <p:cNvSpPr txBox="1"/>
          <p:nvPr/>
        </p:nvSpPr>
        <p:spPr>
          <a:xfrm>
            <a:off x="7320751" y="2659335"/>
            <a:ext cx="10252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Arial"/>
                <a:ea typeface="Arial"/>
                <a:cs typeface="Arial"/>
                <a:sym typeface="Arial"/>
              </a:rPr>
              <a:t>Tech</a:t>
            </a:r>
            <a:endParaRPr sz="1867">
              <a:solidFill>
                <a:srgbClr val="000000"/>
              </a:solidFill>
              <a:latin typeface="Arial"/>
              <a:ea typeface="Arial"/>
              <a:cs typeface="Arial"/>
              <a:sym typeface="Arial"/>
            </a:endParaRPr>
          </a:p>
        </p:txBody>
      </p:sp>
      <p:sp>
        <p:nvSpPr>
          <p:cNvPr id="558" name="Google Shape;558;p35"/>
          <p:cNvSpPr txBox="1"/>
          <p:nvPr/>
        </p:nvSpPr>
        <p:spPr>
          <a:xfrm>
            <a:off x="6987596" y="5579534"/>
            <a:ext cx="1583600" cy="1108148"/>
          </a:xfrm>
          <a:prstGeom prst="rect">
            <a:avLst/>
          </a:prstGeom>
          <a:noFill/>
          <a:ln>
            <a:noFill/>
          </a:ln>
        </p:spPr>
        <p:txBody>
          <a:bodyPr spcFirstLastPara="1" wrap="square" lIns="121900" tIns="121900" rIns="121900" bIns="121900" anchor="t" anchorCtr="0">
            <a:spAutoFit/>
          </a:bodyPr>
          <a:lstStyle/>
          <a:p>
            <a:pPr algn="ctr">
              <a:buClr>
                <a:srgbClr val="000000"/>
              </a:buClr>
              <a:buSzPts val="1400"/>
            </a:pPr>
            <a:r>
              <a:rPr lang="en" sz="1867">
                <a:solidFill>
                  <a:srgbClr val="000000"/>
                </a:solidFill>
                <a:latin typeface="Arial"/>
                <a:ea typeface="Arial"/>
                <a:cs typeface="Arial"/>
                <a:sym typeface="Arial"/>
              </a:rPr>
              <a:t>Repositories</a:t>
            </a:r>
            <a:endParaRPr sz="1867">
              <a:solidFill>
                <a:srgbClr val="000000"/>
              </a:solidFill>
              <a:latin typeface="Arial"/>
              <a:ea typeface="Arial"/>
              <a:cs typeface="Arial"/>
              <a:sym typeface="Arial"/>
            </a:endParaRPr>
          </a:p>
          <a:p>
            <a:pPr algn="ctr">
              <a:buClr>
                <a:srgbClr val="000000"/>
              </a:buClr>
              <a:buSzPts val="1400"/>
            </a:pPr>
            <a:r>
              <a:rPr lang="en" sz="1867">
                <a:solidFill>
                  <a:srgbClr val="000000"/>
                </a:solidFill>
                <a:latin typeface="Arial"/>
                <a:ea typeface="Arial"/>
                <a:cs typeface="Arial"/>
                <a:sym typeface="Arial"/>
              </a:rPr>
              <a:t>Libraries</a:t>
            </a:r>
            <a:endParaRPr sz="1867">
              <a:solidFill>
                <a:srgbClr val="000000"/>
              </a:solidFill>
              <a:latin typeface="Arial"/>
              <a:ea typeface="Arial"/>
              <a:cs typeface="Arial"/>
              <a:sym typeface="Arial"/>
            </a:endParaRPr>
          </a:p>
          <a:p>
            <a:pPr algn="ctr">
              <a:buClr>
                <a:srgbClr val="000000"/>
              </a:buClr>
              <a:buSzPts val="1400"/>
            </a:pPr>
            <a:r>
              <a:rPr lang="en" sz="1867">
                <a:solidFill>
                  <a:srgbClr val="000000"/>
                </a:solidFill>
                <a:latin typeface="Arial"/>
                <a:ea typeface="Arial"/>
                <a:cs typeface="Arial"/>
                <a:sym typeface="Arial"/>
              </a:rPr>
              <a:t>Publishers</a:t>
            </a:r>
            <a:endParaRPr sz="1867">
              <a:solidFill>
                <a:srgbClr val="000000"/>
              </a:solidFill>
              <a:latin typeface="Arial"/>
              <a:ea typeface="Arial"/>
              <a:cs typeface="Arial"/>
              <a:sym typeface="Arial"/>
            </a:endParaRPr>
          </a:p>
        </p:txBody>
      </p:sp>
      <p:cxnSp>
        <p:nvCxnSpPr>
          <p:cNvPr id="559" name="Google Shape;559;p35"/>
          <p:cNvCxnSpPr>
            <a:stCxn id="558" idx="0"/>
          </p:cNvCxnSpPr>
          <p:nvPr/>
        </p:nvCxnSpPr>
        <p:spPr>
          <a:xfrm flipH="1" flipV="1">
            <a:off x="7774996" y="3936733"/>
            <a:ext cx="4400" cy="1642801"/>
          </a:xfrm>
          <a:prstGeom prst="straightConnector1">
            <a:avLst/>
          </a:prstGeom>
          <a:noFill/>
          <a:ln w="38100" cap="flat" cmpd="sng">
            <a:solidFill>
              <a:srgbClr val="A43441"/>
            </a:solidFill>
            <a:prstDash val="solid"/>
            <a:round/>
            <a:headEnd type="none" w="sm" len="sm"/>
            <a:tailEnd type="triangle" w="med" len="med"/>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6"/>
          <p:cNvSpPr/>
          <p:nvPr/>
        </p:nvSpPr>
        <p:spPr>
          <a:xfrm>
            <a:off x="6096000" y="0"/>
            <a:ext cx="61044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65" name="Google Shape;565;p36"/>
          <p:cNvPicPr preferRelativeResize="0"/>
          <p:nvPr/>
        </p:nvPicPr>
        <p:blipFill rotWithShape="1">
          <a:blip r:embed="rId3">
            <a:alphaModFix/>
          </a:blip>
          <a:srcRect/>
          <a:stretch/>
        </p:blipFill>
        <p:spPr>
          <a:xfrm>
            <a:off x="7684234" y="989139"/>
            <a:ext cx="3058601" cy="2419456"/>
          </a:xfrm>
          <a:prstGeom prst="rect">
            <a:avLst/>
          </a:prstGeom>
          <a:noFill/>
          <a:ln>
            <a:noFill/>
          </a:ln>
        </p:spPr>
      </p:pic>
      <p:sp>
        <p:nvSpPr>
          <p:cNvPr id="566" name="Google Shape;566;p36"/>
          <p:cNvSpPr txBox="1">
            <a:spLocks noGrp="1"/>
          </p:cNvSpPr>
          <p:nvPr>
            <p:ph type="title" idx="4294967295"/>
          </p:nvPr>
        </p:nvSpPr>
        <p:spPr>
          <a:xfrm>
            <a:off x="988967" y="1823333"/>
            <a:ext cx="11360800" cy="763600"/>
          </a:xfrm>
          <a:prstGeom prst="rect">
            <a:avLst/>
          </a:prstGeom>
          <a:noFill/>
          <a:ln>
            <a:noFill/>
          </a:ln>
        </p:spPr>
        <p:txBody>
          <a:bodyPr spcFirstLastPara="1" wrap="square" lIns="121900" tIns="121900" rIns="121900" bIns="121900" anchor="t" anchorCtr="0">
            <a:normAutofit fontScale="90000"/>
          </a:bodyPr>
          <a:lstStyle/>
          <a:p>
            <a:pPr algn="l" rtl="0">
              <a:buClr>
                <a:schemeClr val="dk1"/>
              </a:buClr>
              <a:buSzPct val="39281"/>
            </a:pPr>
            <a:r>
              <a:rPr lang="en">
                <a:solidFill>
                  <a:schemeClr val="dk2"/>
                </a:solidFill>
              </a:rPr>
              <a:t>Thank you</a:t>
            </a:r>
            <a:endParaRPr>
              <a:solidFill>
                <a:schemeClr val="dk2"/>
              </a:solidFill>
            </a:endParaRPr>
          </a:p>
          <a:p>
            <a:pPr algn="l" rtl="0">
              <a:buClr>
                <a:schemeClr val="dk1"/>
              </a:buClr>
              <a:buSzPct val="39281"/>
            </a:pPr>
            <a:endParaRPr/>
          </a:p>
          <a:p>
            <a:pPr algn="l" rtl="0">
              <a:buClr>
                <a:schemeClr val="dk1"/>
              </a:buClr>
              <a:buSzPct val="99998"/>
            </a:pPr>
            <a:endParaRPr/>
          </a:p>
        </p:txBody>
      </p:sp>
      <p:sp>
        <p:nvSpPr>
          <p:cNvPr id="567" name="Google Shape;567;p36"/>
          <p:cNvSpPr txBox="1"/>
          <p:nvPr/>
        </p:nvSpPr>
        <p:spPr>
          <a:xfrm>
            <a:off x="6495400" y="3613634"/>
            <a:ext cx="5281200" cy="2462172"/>
          </a:xfrm>
          <a:prstGeom prst="rect">
            <a:avLst/>
          </a:prstGeom>
          <a:noFill/>
          <a:ln>
            <a:noFill/>
          </a:ln>
        </p:spPr>
        <p:txBody>
          <a:bodyPr spcFirstLastPara="1" wrap="square" lIns="121900" tIns="121900" rIns="121900" bIns="121900" anchor="t" anchorCtr="0">
            <a:spAutoFit/>
          </a:bodyPr>
          <a:lstStyle/>
          <a:p>
            <a:pPr algn="ctr">
              <a:lnSpc>
                <a:spcPct val="150000"/>
              </a:lnSpc>
              <a:buClr>
                <a:srgbClr val="000000"/>
              </a:buClr>
              <a:buSzPts val="1200"/>
            </a:pPr>
            <a:r>
              <a:rPr lang="en" sz="1600" i="1">
                <a:solidFill>
                  <a:srgbClr val="556471"/>
                </a:solidFill>
                <a:latin typeface="Arial"/>
                <a:ea typeface="Arial"/>
                <a:cs typeface="Arial"/>
                <a:sym typeface="Arial"/>
              </a:rPr>
              <a:t>10 years of…</a:t>
            </a:r>
            <a:endParaRPr sz="1600" i="1">
              <a:solidFill>
                <a:srgbClr val="556471"/>
              </a:solidFill>
              <a:latin typeface="Arial"/>
              <a:ea typeface="Arial"/>
              <a:cs typeface="Arial"/>
              <a:sym typeface="Arial"/>
            </a:endParaRPr>
          </a:p>
          <a:p>
            <a:pPr algn="ctr">
              <a:lnSpc>
                <a:spcPct val="150000"/>
              </a:lnSpc>
              <a:buClr>
                <a:srgbClr val="000000"/>
              </a:buClr>
              <a:buSzPts val="1200"/>
            </a:pPr>
            <a:r>
              <a:rPr lang="en" sz="1600">
                <a:solidFill>
                  <a:srgbClr val="556471"/>
                </a:solidFill>
                <a:latin typeface="Arial"/>
                <a:ea typeface="Arial"/>
                <a:cs typeface="Arial"/>
                <a:sym typeface="Arial"/>
              </a:rPr>
              <a:t>open research</a:t>
            </a:r>
            <a:endParaRPr sz="1600">
              <a:solidFill>
                <a:srgbClr val="556471"/>
              </a:solidFill>
              <a:latin typeface="Arial"/>
              <a:ea typeface="Arial"/>
              <a:cs typeface="Arial"/>
              <a:sym typeface="Arial"/>
            </a:endParaRPr>
          </a:p>
          <a:p>
            <a:pPr algn="ctr">
              <a:lnSpc>
                <a:spcPct val="150000"/>
              </a:lnSpc>
              <a:buClr>
                <a:srgbClr val="000000"/>
              </a:buClr>
              <a:buSzPts val="1200"/>
            </a:pPr>
            <a:r>
              <a:rPr lang="en" sz="1600">
                <a:solidFill>
                  <a:srgbClr val="556471"/>
                </a:solidFill>
                <a:latin typeface="Arial"/>
                <a:ea typeface="Arial"/>
                <a:cs typeface="Arial"/>
                <a:sym typeface="Arial"/>
              </a:rPr>
              <a:t>open access</a:t>
            </a:r>
            <a:endParaRPr sz="1600">
              <a:solidFill>
                <a:srgbClr val="556471"/>
              </a:solidFill>
              <a:latin typeface="Arial"/>
              <a:ea typeface="Arial"/>
              <a:cs typeface="Arial"/>
              <a:sym typeface="Arial"/>
            </a:endParaRPr>
          </a:p>
          <a:p>
            <a:pPr algn="ctr">
              <a:lnSpc>
                <a:spcPct val="150000"/>
              </a:lnSpc>
              <a:buClr>
                <a:srgbClr val="000000"/>
              </a:buClr>
              <a:buSzPts val="1200"/>
            </a:pPr>
            <a:r>
              <a:rPr lang="en" sz="1600">
                <a:solidFill>
                  <a:srgbClr val="556471"/>
                </a:solidFill>
                <a:latin typeface="Arial"/>
                <a:ea typeface="Arial"/>
                <a:cs typeface="Arial"/>
                <a:sym typeface="Arial"/>
              </a:rPr>
              <a:t>striving for FAIR-ness</a:t>
            </a:r>
            <a:endParaRPr sz="1600">
              <a:solidFill>
                <a:srgbClr val="556471"/>
              </a:solidFill>
              <a:latin typeface="Arial"/>
              <a:ea typeface="Arial"/>
              <a:cs typeface="Arial"/>
              <a:sym typeface="Arial"/>
            </a:endParaRPr>
          </a:p>
          <a:p>
            <a:pPr algn="ctr">
              <a:lnSpc>
                <a:spcPct val="150000"/>
              </a:lnSpc>
              <a:buClr>
                <a:srgbClr val="000000"/>
              </a:buClr>
              <a:buSzPts val="1200"/>
            </a:pPr>
            <a:r>
              <a:rPr lang="en" sz="1600">
                <a:solidFill>
                  <a:srgbClr val="556471"/>
                </a:solidFill>
                <a:latin typeface="Arial"/>
                <a:ea typeface="Arial"/>
                <a:cs typeface="Arial"/>
                <a:sym typeface="Arial"/>
              </a:rPr>
              <a:t>empowering researchers</a:t>
            </a:r>
            <a:endParaRPr sz="1600">
              <a:solidFill>
                <a:srgbClr val="556471"/>
              </a:solidFill>
              <a:latin typeface="Arial"/>
              <a:ea typeface="Arial"/>
              <a:cs typeface="Arial"/>
              <a:sym typeface="Arial"/>
            </a:endParaRPr>
          </a:p>
          <a:p>
            <a:pPr algn="ctr">
              <a:lnSpc>
                <a:spcPct val="150000"/>
              </a:lnSpc>
              <a:buClr>
                <a:srgbClr val="000000"/>
              </a:buClr>
              <a:buSzPts val="1200"/>
            </a:pPr>
            <a:r>
              <a:rPr lang="en" sz="1600">
                <a:solidFill>
                  <a:srgbClr val="556471"/>
                </a:solidFill>
                <a:latin typeface="Arial"/>
                <a:ea typeface="Arial"/>
                <a:cs typeface="Arial"/>
                <a:sym typeface="Arial"/>
              </a:rPr>
              <a:t>disseminating knowledge for scientific advancement</a:t>
            </a:r>
            <a:endParaRPr sz="1600">
              <a:solidFill>
                <a:srgbClr val="556471"/>
              </a:solidFill>
              <a:latin typeface="Arial"/>
              <a:ea typeface="Arial"/>
              <a:cs typeface="Arial"/>
              <a:sym typeface="Arial"/>
            </a:endParaRPr>
          </a:p>
        </p:txBody>
      </p:sp>
      <p:grpSp>
        <p:nvGrpSpPr>
          <p:cNvPr id="568" name="Google Shape;568;p36"/>
          <p:cNvGrpSpPr/>
          <p:nvPr/>
        </p:nvGrpSpPr>
        <p:grpSpPr>
          <a:xfrm>
            <a:off x="1019500" y="2893868"/>
            <a:ext cx="4000000" cy="2289460"/>
            <a:chOff x="764625" y="1179800"/>
            <a:chExt cx="3000000" cy="1717095"/>
          </a:xfrm>
        </p:grpSpPr>
        <p:sp>
          <p:nvSpPr>
            <p:cNvPr id="569" name="Google Shape;569;p36"/>
            <p:cNvSpPr txBox="1"/>
            <p:nvPr/>
          </p:nvSpPr>
          <p:spPr>
            <a:xfrm>
              <a:off x="764625" y="1634800"/>
              <a:ext cx="3000000" cy="1262095"/>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chemeClr val="dk2"/>
                  </a:solidFill>
                  <a:latin typeface="Arial"/>
                  <a:ea typeface="Arial"/>
                  <a:cs typeface="Arial"/>
                  <a:sym typeface="Arial"/>
                </a:rPr>
                <a:t>Founder &amp; CEO, Figshare</a:t>
              </a:r>
              <a:endParaRPr sz="1867">
                <a:solidFill>
                  <a:schemeClr val="dk2"/>
                </a:solidFill>
                <a:latin typeface="Arial"/>
                <a:ea typeface="Arial"/>
                <a:cs typeface="Arial"/>
                <a:sym typeface="Arial"/>
              </a:endParaRPr>
            </a:p>
            <a:p>
              <a:pPr>
                <a:buClr>
                  <a:srgbClr val="000000"/>
                </a:buClr>
                <a:buSzPts val="1400"/>
              </a:pPr>
              <a:r>
                <a:rPr lang="en" sz="1867">
                  <a:solidFill>
                    <a:schemeClr val="dk2"/>
                  </a:solidFill>
                  <a:latin typeface="Arial"/>
                  <a:ea typeface="Arial"/>
                  <a:cs typeface="Arial"/>
                  <a:sym typeface="Arial"/>
                </a:rPr>
                <a:t>mark@figshare.com</a:t>
              </a:r>
              <a:endParaRPr sz="1867">
                <a:solidFill>
                  <a:schemeClr val="dk2"/>
                </a:solidFill>
                <a:latin typeface="Arial"/>
                <a:ea typeface="Arial"/>
                <a:cs typeface="Arial"/>
                <a:sym typeface="Arial"/>
              </a:endParaRPr>
            </a:p>
            <a:p>
              <a:pPr>
                <a:buClr>
                  <a:srgbClr val="000000"/>
                </a:buClr>
                <a:buSzPts val="1400"/>
              </a:pPr>
              <a:r>
                <a:rPr lang="en" sz="1867">
                  <a:solidFill>
                    <a:schemeClr val="dk2"/>
                  </a:solidFill>
                  <a:latin typeface="Arial"/>
                  <a:ea typeface="Arial"/>
                  <a:cs typeface="Arial"/>
                  <a:sym typeface="Arial"/>
                </a:rPr>
                <a:t>@markhahnel</a:t>
              </a:r>
              <a:endParaRPr sz="1867">
                <a:solidFill>
                  <a:schemeClr val="dk2"/>
                </a:solidFill>
                <a:latin typeface="Arial"/>
                <a:ea typeface="Arial"/>
                <a:cs typeface="Arial"/>
                <a:sym typeface="Arial"/>
              </a:endParaRPr>
            </a:p>
            <a:p>
              <a:pPr>
                <a:buClr>
                  <a:srgbClr val="000000"/>
                </a:buClr>
                <a:buSzPts val="1400"/>
              </a:pPr>
              <a:r>
                <a:rPr lang="en" sz="1867">
                  <a:solidFill>
                    <a:schemeClr val="dk2"/>
                  </a:solidFill>
                  <a:latin typeface="Arial"/>
                  <a:ea typeface="Arial"/>
                  <a:cs typeface="Arial"/>
                  <a:sym typeface="Arial"/>
                </a:rPr>
                <a:t>@figshare</a:t>
              </a:r>
              <a:endParaRPr sz="1867">
                <a:solidFill>
                  <a:schemeClr val="dk2"/>
                </a:solidFill>
                <a:latin typeface="Arial"/>
                <a:ea typeface="Arial"/>
                <a:cs typeface="Arial"/>
                <a:sym typeface="Arial"/>
              </a:endParaRPr>
            </a:p>
            <a:p>
              <a:pPr>
                <a:buClr>
                  <a:srgbClr val="000000"/>
                </a:buClr>
                <a:buSzPts val="1400"/>
              </a:pPr>
              <a:endParaRPr sz="1867">
                <a:solidFill>
                  <a:srgbClr val="000000"/>
                </a:solidFill>
                <a:latin typeface="Arial"/>
                <a:ea typeface="Arial"/>
                <a:cs typeface="Arial"/>
                <a:sym typeface="Arial"/>
              </a:endParaRPr>
            </a:p>
          </p:txBody>
        </p:sp>
        <p:sp>
          <p:nvSpPr>
            <p:cNvPr id="570" name="Google Shape;570;p36"/>
            <p:cNvSpPr txBox="1"/>
            <p:nvPr/>
          </p:nvSpPr>
          <p:spPr>
            <a:xfrm>
              <a:off x="764625" y="1179800"/>
              <a:ext cx="3000000" cy="461635"/>
            </a:xfrm>
            <a:prstGeom prst="rect">
              <a:avLst/>
            </a:prstGeom>
            <a:noFill/>
            <a:ln>
              <a:noFill/>
            </a:ln>
          </p:spPr>
          <p:txBody>
            <a:bodyPr spcFirstLastPara="1" wrap="square" lIns="121900" tIns="121900" rIns="121900" bIns="121900" anchor="t" anchorCtr="0">
              <a:spAutoFit/>
            </a:bodyPr>
            <a:lstStyle/>
            <a:p>
              <a:pPr>
                <a:buClr>
                  <a:srgbClr val="000000"/>
                </a:buClr>
                <a:buSzPts val="1800"/>
              </a:pPr>
              <a:r>
                <a:rPr lang="en" sz="2400" b="1">
                  <a:solidFill>
                    <a:schemeClr val="dk2"/>
                  </a:solidFill>
                  <a:latin typeface="Arial"/>
                  <a:ea typeface="Arial"/>
                  <a:cs typeface="Arial"/>
                  <a:sym typeface="Arial"/>
                </a:rPr>
                <a:t>Mark Hahnel</a:t>
              </a:r>
              <a:endParaRPr sz="1867" b="1">
                <a:solidFill>
                  <a:schemeClr val="dk2"/>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TotalTime>
  <Words>2332</Words>
  <Application>Microsoft Macintosh PowerPoint</Application>
  <PresentationFormat>Widescreen</PresentationFormat>
  <Paragraphs>429</Paragraphs>
  <Slides>99</Slides>
  <Notes>77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99</vt:i4>
      </vt:variant>
    </vt:vector>
  </HeadingPairs>
  <TitlesOfParts>
    <vt:vector size="111" baseType="lpstr">
      <vt:lpstr>Arial</vt:lpstr>
      <vt:lpstr>Arial MT</vt:lpstr>
      <vt:lpstr>Calibri</vt:lpstr>
      <vt:lpstr>Calibri Light</vt:lpstr>
      <vt:lpstr>Courier New</vt:lpstr>
      <vt:lpstr>Gill Sans</vt:lpstr>
      <vt:lpstr>Helvetica Neue</vt:lpstr>
      <vt:lpstr>Oi</vt:lpstr>
      <vt:lpstr>Raleway</vt:lpstr>
      <vt:lpstr>Roboto</vt:lpstr>
      <vt:lpstr>Times New Roman</vt:lpstr>
      <vt:lpstr>Office Theme</vt:lpstr>
      <vt:lpstr>PowerPoint Presentation</vt:lpstr>
      <vt:lpstr>Overview</vt:lpstr>
      <vt:lpstr>Drivers for Institutional RDM</vt:lpstr>
      <vt:lpstr>Developing SMU’s Institutional RDM Policy</vt:lpstr>
      <vt:lpstr>Developing an institutional research data policy</vt:lpstr>
      <vt:lpstr>Selecting SMU’s data repository platform</vt:lpstr>
      <vt:lpstr>Implementing SMU  Research Data Repository  (SMU RDR)</vt:lpstr>
      <vt:lpstr>Stakeholder Engagement</vt:lpstr>
      <vt:lpstr>Outreach and engagement</vt:lpstr>
      <vt:lpstr>Outreach and engagement</vt:lpstr>
      <vt:lpstr>Outreach and engagement</vt:lpstr>
      <vt:lpstr>Researcher declaration on data</vt:lpstr>
      <vt:lpstr>Some ad-hoc observations</vt:lpstr>
      <vt:lpstr>Persuading researchers</vt:lpstr>
      <vt:lpstr>RDR vs. other data sharing platforms</vt:lpstr>
      <vt:lpstr>Learnings &amp; Reflections</vt:lpstr>
      <vt:lpstr>Figshare as a paper repository?</vt:lpstr>
      <vt:lpstr>PowerPoint Presentation</vt:lpstr>
      <vt:lpstr>Results and Findings</vt:lpstr>
      <vt:lpstr>PowerPoint Presentation</vt:lpstr>
      <vt:lpstr>Other considerations</vt:lpstr>
      <vt:lpstr>Thank you!</vt:lpstr>
      <vt:lpstr>PowerPoint Presentation</vt:lpstr>
      <vt:lpstr>Hello and welcome</vt:lpstr>
      <vt:lpstr>What are we talking about today?</vt:lpstr>
      <vt:lpstr>Where do requests come from?</vt:lpstr>
      <vt:lpstr>How to we evaluate feature requests  </vt:lpstr>
      <vt:lpstr>The process</vt:lpstr>
      <vt:lpstr>The development process</vt:lpstr>
      <vt:lpstr>How has the last year been?  What have done?</vt:lpstr>
      <vt:lpstr>Edit item</vt:lpstr>
      <vt:lpstr>Batch upload </vt:lpstr>
      <vt:lpstr>New Text editor</vt:lpstr>
      <vt:lpstr>Sherpa Romeo</vt:lpstr>
      <vt:lpstr>ORCID integration</vt:lpstr>
      <vt:lpstr>TEI viewer</vt:lpstr>
      <vt:lpstr>Github Gitlab Bitbucket</vt:lpstr>
      <vt:lpstr>What are we planning on doing for the next 12 months?</vt:lpstr>
      <vt:lpstr>What are we planning on doing for the next 12 months?</vt:lpstr>
      <vt:lpstr>New cookie  banner</vt:lpstr>
      <vt:lpstr>Admin edit - direct link</vt:lpstr>
      <vt:lpstr>References overhaul</vt:lpstr>
      <vt:lpstr>PowerPoint Presentation</vt:lpstr>
      <vt:lpstr>Private link - expiry dates</vt:lpstr>
      <vt:lpstr>Custom thumbnails</vt:lpstr>
      <vt:lpstr>Full text search</vt:lpstr>
      <vt:lpstr>Custom DOI/Handle on edit item</vt:lpstr>
      <vt:lpstr>PowerPoint Presentation</vt:lpstr>
      <vt:lpstr>Fileset  ordering</vt:lpstr>
      <vt:lpstr>Publication year  default facet</vt:lpstr>
      <vt:lpstr>Funder body search default facet</vt:lpstr>
      <vt:lpstr>Custom facets</vt:lpstr>
      <vt:lpstr>PowerPoint Presentation</vt:lpstr>
      <vt:lpstr>Custom fields indexed</vt:lpstr>
      <vt:lpstr>Remove download  option</vt:lpstr>
      <vt:lpstr>Add institution by ROR</vt:lpstr>
      <vt:lpstr>Maintain folder structure</vt:lpstr>
      <vt:lpstr>Publishing to multiple groups</vt:lpstr>
      <vt:lpstr>Metadata by item type by group</vt:lpstr>
      <vt:lpstr>PowerPoint Presentation</vt:lpstr>
      <vt:lpstr>PowerPoint Presentation</vt:lpstr>
      <vt:lpstr>Looking further ahead - 2024/2025</vt:lpstr>
      <vt:lpstr>Thanks for listening</vt:lpstr>
      <vt:lpstr>PowerPoint Presentation</vt:lpstr>
      <vt:lpstr>PowerPoint Presentation</vt:lpstr>
      <vt:lpstr>Policy Compliant Infrastructure  ISO27001 ISO 27001 is a specification for an information security management system (ISMS). An ISMS is a framework of policies and procedures that includes all legal, physical and technical controls involved in an organisation's information risk management processes.  DataCite Node Region Specific Storage Single Sign on Integrations Customisable Terms and Conditions WCAG 2.1 AA, Section 508, and EN 301 549  Google Scholar Google Dataset Search Alpha Partner ORCID Founding Member Make Data Count</vt:lpstr>
      <vt:lpstr>PowerPoint Presentation</vt:lpstr>
      <vt:lpstr>PowerPoint Presentation</vt:lpstr>
      <vt:lpstr>PowerPoint Presentation</vt:lpstr>
      <vt:lpstr>PowerPoint Presentation</vt:lpstr>
      <vt:lpstr>PowerPoint Presentation</vt:lpstr>
      <vt:lpstr>The State of Open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Credit for your Data</vt:lpstr>
      <vt:lpstr>Different countries have different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NIH Pilot results Custom review of deposits by Figshare data experts </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 Mui Yen</dc:creator>
  <cp:lastModifiedBy>Laura Day</cp:lastModifiedBy>
  <cp:revision>1</cp:revision>
  <dcterms:created xsi:type="dcterms:W3CDTF">2022-11-10T08:00:56Z</dcterms:created>
  <dcterms:modified xsi:type="dcterms:W3CDTF">2022-11-10T08:11:50Z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2022-10-05T00:00:00Z</vt:filetime>
  </property>
  <property fmtid="{D5CDD505-2E9C-101B-9397-08002B2CF9AE}" pid="3" name="Creator">
    <vt:lpwstr>Microsoft® PowerPoint® for Microsoft 365</vt:lpwstr>
  </property>
  <property fmtid="{D5CDD505-2E9C-101B-9397-08002B2CF9AE}" pid="4" name="LastSaved">
    <vt:filetime>2022-11-10T00:00:00Z</vt:filetime>
  </property>
</Properties>
</file>