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2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3339fa1879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3339fa1879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32ad6a6747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32ad6a6747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35df87590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35df87590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33c215eda2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33c215eda2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are rapidly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3339fa1879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3339fa1879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318e8ccc0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318e8ccc0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32ad6a674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32ad6a674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33c215eda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33c215eda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33c215eda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33c215eda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33c215eda2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33c215eda2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33c215eda2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33c215eda2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unesco.org/en/natural-sciences/open-science" TargetMode="External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Role of Data in </a:t>
            </a:r>
            <a:r>
              <a:rPr lang="en"/>
              <a:t>Combating</a:t>
            </a:r>
            <a:r>
              <a:rPr lang="en"/>
              <a:t> Misinformation 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Prof. Ginny Barbour, </a:t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Co-Lead, Office for Scholarly Communication, </a:t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Queensland University of Technology, Brisbane, Australia</a:t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@ginnybarbour</a:t>
            </a:r>
            <a:endParaRPr sz="2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22"/>
          <p:cNvSpPr txBox="1"/>
          <p:nvPr>
            <p:ph idx="1" type="body"/>
          </p:nvPr>
        </p:nvSpPr>
        <p:spPr>
          <a:xfrm>
            <a:off x="562650" y="2651250"/>
            <a:ext cx="7744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262626"/>
                </a:solidFill>
                <a:highlight>
                  <a:srgbClr val="FFFFFF"/>
                </a:highlight>
              </a:rPr>
              <a:t>“the Montana decision "shows the power of science advocacy." The EPA policy was technical and relatively obscure, [Andrew Rosenberg, director of the Center for Science and Democracy at the Union of Concerned Scientists]  notes, "and could have just slipped by. … But </a:t>
            </a:r>
            <a:r>
              <a:rPr lang="en">
                <a:solidFill>
                  <a:srgbClr val="FF0000"/>
                </a:solidFill>
                <a:highlight>
                  <a:srgbClr val="FFFFFF"/>
                </a:highlight>
              </a:rPr>
              <a:t>by being engaged and speaking out, even when it seemed like nobody was listening, [the research community] made a difference</a:t>
            </a:r>
            <a:r>
              <a:rPr lang="en">
                <a:solidFill>
                  <a:srgbClr val="262626"/>
                </a:solidFill>
                <a:highlight>
                  <a:srgbClr val="FFFFFF"/>
                </a:highlight>
              </a:rPr>
              <a:t>.”</a:t>
            </a:r>
            <a:endParaRPr/>
          </a:p>
        </p:txBody>
      </p:sp>
      <p:pic>
        <p:nvPicPr>
          <p:cNvPr id="114" name="Google Shape;114;p22"/>
          <p:cNvPicPr preferRelativeResize="0"/>
          <p:nvPr/>
        </p:nvPicPr>
        <p:blipFill rotWithShape="1">
          <a:blip r:embed="rId3">
            <a:alphaModFix/>
          </a:blip>
          <a:srcRect b="0" l="21531" r="12339" t="0"/>
          <a:stretch/>
        </p:blipFill>
        <p:spPr>
          <a:xfrm>
            <a:off x="192700" y="178100"/>
            <a:ext cx="6046949" cy="228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can we do?</a:t>
            </a:r>
            <a:endParaRPr/>
          </a:p>
        </p:txBody>
      </p:sp>
      <p:sp>
        <p:nvSpPr>
          <p:cNvPr id="120" name="Google Shape;120;p23"/>
          <p:cNvSpPr txBox="1"/>
          <p:nvPr>
            <p:ph idx="1" type="body"/>
          </p:nvPr>
        </p:nvSpPr>
        <p:spPr>
          <a:xfrm>
            <a:off x="311700" y="1152475"/>
            <a:ext cx="8747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Support a </a:t>
            </a:r>
            <a:r>
              <a:rPr lang="en"/>
              <a:t>robust public debate on the limitations of research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But </a:t>
            </a:r>
            <a:r>
              <a:rPr lang="en"/>
              <a:t>ensure</a:t>
            </a:r>
            <a:r>
              <a:rPr lang="en"/>
              <a:t> that: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We have the best processes in place for data </a:t>
            </a:r>
            <a:r>
              <a:rPr lang="en"/>
              <a:t>sharing</a:t>
            </a:r>
            <a:r>
              <a:rPr lang="en"/>
              <a:t> and integrity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We</a:t>
            </a:r>
            <a:r>
              <a:rPr lang="en"/>
              <a:t> proactively engage with policy makers on research and open science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Thanks for listening!</a:t>
            </a:r>
            <a:endParaRPr sz="20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Questions welcome now or later</a:t>
            </a:r>
            <a:endParaRPr sz="20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/>
              <a:t>Prof. Ginny Barbour, </a:t>
            </a:r>
            <a:endParaRPr sz="20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/>
              <a:t>Co-Lead, Office for Scholarly Communication, </a:t>
            </a:r>
            <a:endParaRPr sz="20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/>
              <a:t>Queensland University of Technology, Brisbane Australia</a:t>
            </a:r>
            <a:endParaRPr sz="20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/>
              <a:t>@ginnybarbour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UNESCO Open Science </a:t>
            </a:r>
            <a:r>
              <a:rPr lang="en"/>
              <a:t>Recommendation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557050"/>
            <a:ext cx="4556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</a:t>
            </a:r>
            <a:r>
              <a:rPr lang="en">
                <a:solidFill>
                  <a:schemeClr val="dk1"/>
                </a:solidFill>
                <a:highlight>
                  <a:srgbClr val="FFFFFF"/>
                </a:highlight>
              </a:rPr>
              <a:t>open science [contributes]  to  democratization  of  knowledge,</a:t>
            </a:r>
            <a:r>
              <a:rPr lang="en">
                <a:solidFill>
                  <a:srgbClr val="FF0000"/>
                </a:solidFill>
                <a:highlight>
                  <a:srgbClr val="FFFFFF"/>
                </a:highlight>
              </a:rPr>
              <a:t>  fighting  misinformation  and disinformation,</a:t>
            </a:r>
            <a:r>
              <a:rPr lang="en">
                <a:solidFill>
                  <a:schemeClr val="dk1"/>
                </a:solidFill>
                <a:highlight>
                  <a:srgbClr val="FFFFFF"/>
                </a:highlight>
              </a:rPr>
              <a:t> addressing existing systemic inequalities and enclosures of wealth, knowledge  and  power  and  guiding  scientific  work  towards  solving  problems  of  social  importance”</a:t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https://www.unesco.org/en/natural-sciences/open-science</a:t>
            </a:r>
            <a:endParaRPr sz="12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77525" y="1152475"/>
            <a:ext cx="4034607" cy="382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3905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/>
              <a:t>“It would be a pyrrhic victory if opening the record of science led to a decrease in trust in science or, worse, the weaponization of preventable failures against science more generally.”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t/>
            </a:r>
            <a:endParaRPr sz="1095"/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1875" y="1374150"/>
            <a:ext cx="3267075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374900" y="4442525"/>
            <a:ext cx="8520600" cy="43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200"/>
              <a:t>https://council.science/wp-content/uploads/2020/06/2021-11-Research-integrity.pdf</a:t>
            </a:r>
            <a:endParaRPr sz="1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the State of Open Data in 2021 found:</a:t>
            </a:r>
            <a:endParaRPr/>
          </a:p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Researchers are trying to do the right thing…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…but there are systemic problems with infrastructure,  processes, support and credit for data sharing and integrity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 data and misinformation intersect?</a:t>
            </a:r>
            <a:endParaRPr/>
          </a:p>
        </p:txBody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Failure of current systems: infrastructure, processes and support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High profile cases that shape public opinion that research can’t be trusted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Failure to engage with policy makers and bad actors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➔"/>
            </a:pPr>
            <a:r>
              <a:rPr lang="en"/>
              <a:t>Weaponizing</a:t>
            </a:r>
            <a:r>
              <a:rPr lang="en"/>
              <a:t> data to feed </a:t>
            </a:r>
            <a:r>
              <a:rPr lang="en"/>
              <a:t>misinformation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Failure of current systems,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processes and policies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19"/>
          <p:cNvPicPr preferRelativeResize="0"/>
          <p:nvPr/>
        </p:nvPicPr>
        <p:blipFill rotWithShape="1">
          <a:blip r:embed="rId3">
            <a:alphaModFix/>
          </a:blip>
          <a:srcRect b="1400" l="4889" r="3894" t="0"/>
          <a:stretch/>
        </p:blipFill>
        <p:spPr>
          <a:xfrm>
            <a:off x="98350" y="891625"/>
            <a:ext cx="4817599" cy="3360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9"/>
          <p:cNvPicPr preferRelativeResize="0"/>
          <p:nvPr/>
        </p:nvPicPr>
        <p:blipFill rotWithShape="1">
          <a:blip r:embed="rId4">
            <a:alphaModFix/>
          </a:blip>
          <a:srcRect b="0" l="9436" r="22918" t="0"/>
          <a:stretch/>
        </p:blipFill>
        <p:spPr>
          <a:xfrm>
            <a:off x="4643675" y="485100"/>
            <a:ext cx="3986476" cy="39636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9"/>
          <p:cNvSpPr txBox="1"/>
          <p:nvPr/>
        </p:nvSpPr>
        <p:spPr>
          <a:xfrm>
            <a:off x="317575" y="4629875"/>
            <a:ext cx="8605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https://www.science.org/content/article/two-elite-medical-journals-retract-coronavirus-papers-over-data-integrity-questions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https://www.science.org/content/article/many-scientists-citing-two-scandalous-covid-19-papers-ignore-their-retractions</a:t>
            </a:r>
            <a:endParaRPr sz="12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Failure to engage with policy makers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bad actors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21"/>
          <p:cNvSpPr txBox="1"/>
          <p:nvPr>
            <p:ph idx="1" type="body"/>
          </p:nvPr>
        </p:nvSpPr>
        <p:spPr>
          <a:xfrm>
            <a:off x="5896500" y="863550"/>
            <a:ext cx="2935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“ Rules that exist mainly to impede science-based policy processes weaponize the concept of data transparency” </a:t>
            </a:r>
            <a:endParaRPr/>
          </a:p>
        </p:txBody>
      </p:sp>
      <p:pic>
        <p:nvPicPr>
          <p:cNvPr id="106" name="Google Shape;10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4598" y="363750"/>
            <a:ext cx="5036724" cy="42646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21"/>
          <p:cNvSpPr txBox="1"/>
          <p:nvPr/>
        </p:nvSpPr>
        <p:spPr>
          <a:xfrm>
            <a:off x="311700" y="4703625"/>
            <a:ext cx="6989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2"/>
                </a:solidFill>
              </a:rPr>
              <a:t>https://journals.sagepub.com/doi/10.1177/2053951715621568</a:t>
            </a:r>
            <a:endParaRPr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